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2"/>
  </p:notesMasterIdLst>
  <p:sldIdLst>
    <p:sldId id="269" r:id="rId2"/>
    <p:sldId id="260" r:id="rId3"/>
    <p:sldId id="271" r:id="rId4"/>
    <p:sldId id="272" r:id="rId5"/>
    <p:sldId id="273" r:id="rId6"/>
    <p:sldId id="264" r:id="rId7"/>
    <p:sldId id="262" r:id="rId8"/>
    <p:sldId id="266" r:id="rId9"/>
    <p:sldId id="286" r:id="rId10"/>
    <p:sldId id="287" r:id="rId11"/>
    <p:sldId id="292" r:id="rId12"/>
    <p:sldId id="291" r:id="rId13"/>
    <p:sldId id="293" r:id="rId14"/>
    <p:sldId id="288" r:id="rId15"/>
    <p:sldId id="294" r:id="rId16"/>
    <p:sldId id="295" r:id="rId17"/>
    <p:sldId id="296" r:id="rId18"/>
    <p:sldId id="297" r:id="rId19"/>
    <p:sldId id="282" r:id="rId20"/>
    <p:sldId id="283" r:id="rId21"/>
    <p:sldId id="284" r:id="rId22"/>
    <p:sldId id="275" r:id="rId23"/>
    <p:sldId id="290" r:id="rId24"/>
    <p:sldId id="276" r:id="rId25"/>
    <p:sldId id="277" r:id="rId26"/>
    <p:sldId id="278" r:id="rId27"/>
    <p:sldId id="289" r:id="rId28"/>
    <p:sldId id="281" r:id="rId29"/>
    <p:sldId id="298" r:id="rId30"/>
    <p:sldId id="285" r:id="rId3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ront page" id="{BC394068-F97A-44D6-A9C1-7DABA088F997}">
          <p14:sldIdLst>
            <p14:sldId id="269"/>
          </p14:sldIdLst>
        </p14:section>
        <p14:section name="Introduction" id="{6B209F51-7803-488E-9656-F11B806BD7FB}">
          <p14:sldIdLst>
            <p14:sldId id="260"/>
            <p14:sldId id="271"/>
            <p14:sldId id="272"/>
          </p14:sldIdLst>
        </p14:section>
        <p14:section name="Data quality" id="{2D5F8B3F-BEBA-496E-AA55-A34A4772D207}">
          <p14:sldIdLst>
            <p14:sldId id="273"/>
            <p14:sldId id="264"/>
            <p14:sldId id="262"/>
          </p14:sldIdLst>
        </p14:section>
        <p14:section name="Audio Detection" id="{A7B234B2-31AE-4608-8205-3CF07650CC26}">
          <p14:sldIdLst>
            <p14:sldId id="266"/>
            <p14:sldId id="286"/>
            <p14:sldId id="287"/>
            <p14:sldId id="292"/>
            <p14:sldId id="291"/>
            <p14:sldId id="293"/>
            <p14:sldId id="288"/>
            <p14:sldId id="294"/>
            <p14:sldId id="295"/>
            <p14:sldId id="296"/>
            <p14:sldId id="297"/>
          </p14:sldIdLst>
        </p14:section>
        <p14:section name="Conclusion" id="{7E5B115D-C0BD-4621-B41C-DE9A63730D11}">
          <p14:sldIdLst>
            <p14:sldId id="282"/>
            <p14:sldId id="283"/>
            <p14:sldId id="284"/>
          </p14:sldIdLst>
        </p14:section>
        <p14:section name="Bonus" id="{94364E4B-F50E-48F9-98D9-292E6125F1F2}">
          <p14:sldIdLst>
            <p14:sldId id="275"/>
            <p14:sldId id="290"/>
            <p14:sldId id="276"/>
            <p14:sldId id="277"/>
            <p14:sldId id="278"/>
            <p14:sldId id="289"/>
            <p14:sldId id="281"/>
            <p14:sldId id="298"/>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E1FF"/>
    <a:srgbClr val="D2D0D0"/>
    <a:srgbClr val="0000E6"/>
    <a:srgbClr val="8989FF"/>
    <a:srgbClr val="9B9BFF"/>
    <a:srgbClr val="F8F8F8"/>
    <a:srgbClr val="000074"/>
    <a:srgbClr val="E3E1EB"/>
    <a:srgbClr val="FDFDFD"/>
    <a:srgbClr val="0000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12" autoAdjust="0"/>
    <p:restoredTop sz="85781" autoAdjust="0"/>
  </p:normalViewPr>
  <p:slideViewPr>
    <p:cSldViewPr snapToGrid="0">
      <p:cViewPr varScale="1">
        <p:scale>
          <a:sx n="98" d="100"/>
          <a:sy n="98" d="100"/>
        </p:scale>
        <p:origin x="110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49710D-D980-4ADD-8758-346F39E89AA2}" type="datetimeFigureOut">
              <a:rPr lang="en-GB" smtClean="0"/>
              <a:t>03/02/2021</a:t>
            </a:fld>
            <a:endParaRPr lang="en-GB"/>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A7ECB4-C604-4C88-9799-10B681FC9196}" type="slidenum">
              <a:rPr lang="en-GB" smtClean="0"/>
              <a:t>‹#›</a:t>
            </a:fld>
            <a:endParaRPr lang="en-GB"/>
          </a:p>
        </p:txBody>
      </p:sp>
    </p:spTree>
    <p:extLst>
      <p:ext uri="{BB962C8B-B14F-4D97-AF65-F5344CB8AC3E}">
        <p14:creationId xmlns:p14="http://schemas.microsoft.com/office/powerpoint/2010/main" val="1756770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we</a:t>
            </a:r>
            <a:r>
              <a:rPr lang="fr-FR" dirty="0"/>
              <a:t> are </a:t>
            </a:r>
            <a:r>
              <a:rPr lang="fr-FR" dirty="0" err="1"/>
              <a:t>going</a:t>
            </a:r>
            <a:r>
              <a:rPr lang="fr-FR" dirty="0"/>
              <a:t> to show </a:t>
            </a:r>
            <a:r>
              <a:rPr lang="fr-FR" dirty="0" err="1"/>
              <a:t>you</a:t>
            </a:r>
            <a:r>
              <a:rPr lang="fr-FR" dirty="0"/>
              <a:t> the </a:t>
            </a:r>
            <a:r>
              <a:rPr lang="fr-FR" dirty="0" err="1"/>
              <a:t>work</a:t>
            </a:r>
            <a:r>
              <a:rPr lang="fr-FR" dirty="0"/>
              <a:t> </a:t>
            </a:r>
            <a:r>
              <a:rPr lang="fr-FR" dirty="0" err="1"/>
              <a:t>we</a:t>
            </a:r>
            <a:r>
              <a:rPr lang="fr-FR" dirty="0"/>
              <a:t> </a:t>
            </a:r>
            <a:r>
              <a:rPr lang="fr-FR" dirty="0" err="1"/>
              <a:t>did</a:t>
            </a:r>
            <a:r>
              <a:rPr lang="fr-FR" dirty="0"/>
              <a:t> </a:t>
            </a:r>
            <a:r>
              <a:rPr lang="fr-FR" dirty="0" err="1"/>
              <a:t>during</a:t>
            </a:r>
            <a:r>
              <a:rPr lang="fr-FR" dirty="0"/>
              <a:t> </a:t>
            </a:r>
            <a:r>
              <a:rPr lang="fr-FR" dirty="0" err="1"/>
              <a:t>these</a:t>
            </a:r>
            <a:r>
              <a:rPr lang="fr-FR" dirty="0"/>
              <a:t> 2 </a:t>
            </a:r>
            <a:r>
              <a:rPr lang="fr-FR" dirty="0" err="1"/>
              <a:t>months</a:t>
            </a:r>
            <a:r>
              <a:rPr lang="fr-FR" dirty="0"/>
              <a:t> on the cat </a:t>
            </a:r>
            <a:r>
              <a:rPr lang="fr-FR" dirty="0" err="1"/>
              <a:t>acoustic</a:t>
            </a:r>
            <a:r>
              <a:rPr lang="fr-FR" dirty="0"/>
              <a:t> data </a:t>
            </a:r>
            <a:r>
              <a:rPr lang="fr-FR" dirty="0" err="1"/>
              <a:t>project</a:t>
            </a:r>
            <a:r>
              <a:rPr lang="fr-FR" dirty="0"/>
              <a:t>, </a:t>
            </a:r>
            <a:r>
              <a:rPr lang="fr-FR" dirty="0" err="1"/>
              <a:t>under</a:t>
            </a:r>
            <a:r>
              <a:rPr lang="fr-FR" dirty="0"/>
              <a:t> the supervision of Amandine </a:t>
            </a:r>
            <a:r>
              <a:rPr lang="fr-FR" dirty="0" err="1"/>
              <a:t>from</a:t>
            </a:r>
            <a:r>
              <a:rPr lang="fr-FR" dirty="0"/>
              <a:t> MARS and François Husson </a:t>
            </a:r>
            <a:r>
              <a:rPr lang="fr-FR" dirty="0" err="1"/>
              <a:t>from</a:t>
            </a:r>
            <a:r>
              <a:rPr lang="fr-FR" dirty="0"/>
              <a:t> </a:t>
            </a:r>
            <a:r>
              <a:rPr lang="fr-FR" dirty="0" err="1"/>
              <a:t>Agrocampus</a:t>
            </a:r>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a:t>
            </a:fld>
            <a:endParaRPr lang="en-GB"/>
          </a:p>
        </p:txBody>
      </p:sp>
    </p:spTree>
    <p:extLst>
      <p:ext uri="{BB962C8B-B14F-4D97-AF65-F5344CB8AC3E}">
        <p14:creationId xmlns:p14="http://schemas.microsoft.com/office/powerpoint/2010/main" val="551357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Stratégie de prédiction</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10</a:t>
            </a:fld>
            <a:endParaRPr lang="en-GB"/>
          </a:p>
        </p:txBody>
      </p:sp>
    </p:spTree>
    <p:extLst>
      <p:ext uri="{BB962C8B-B14F-4D97-AF65-F5344CB8AC3E}">
        <p14:creationId xmlns:p14="http://schemas.microsoft.com/office/powerpoint/2010/main" val="4218443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Stratégie de prédiction</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11</a:t>
            </a:fld>
            <a:endParaRPr lang="en-GB"/>
          </a:p>
        </p:txBody>
      </p:sp>
    </p:spTree>
    <p:extLst>
      <p:ext uri="{BB962C8B-B14F-4D97-AF65-F5344CB8AC3E}">
        <p14:creationId xmlns:p14="http://schemas.microsoft.com/office/powerpoint/2010/main" val="2955191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Stratégie de prédiction</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12</a:t>
            </a:fld>
            <a:endParaRPr lang="en-GB"/>
          </a:p>
        </p:txBody>
      </p:sp>
    </p:spTree>
    <p:extLst>
      <p:ext uri="{BB962C8B-B14F-4D97-AF65-F5344CB8AC3E}">
        <p14:creationId xmlns:p14="http://schemas.microsoft.com/office/powerpoint/2010/main" val="2427325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Stratégie de prédiction</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13</a:t>
            </a:fld>
            <a:endParaRPr lang="en-GB"/>
          </a:p>
        </p:txBody>
      </p:sp>
    </p:spTree>
    <p:extLst>
      <p:ext uri="{BB962C8B-B14F-4D97-AF65-F5344CB8AC3E}">
        <p14:creationId xmlns:p14="http://schemas.microsoft.com/office/powerpoint/2010/main" val="3505517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Machine Learning</a:t>
            </a:r>
          </a:p>
          <a:p>
            <a:endParaRPr lang="fr-FR" dirty="0"/>
          </a:p>
          <a:p>
            <a:r>
              <a:rPr lang="fr-FR" dirty="0"/>
              <a:t>Création du jeu d’entrainement</a:t>
            </a:r>
          </a:p>
          <a:p>
            <a:r>
              <a:rPr lang="fr-FR" dirty="0"/>
              <a:t>Performance du modèle</a:t>
            </a:r>
          </a:p>
          <a:p>
            <a:endParaRPr lang="fr-FR" dirty="0"/>
          </a:p>
          <a:p>
            <a:r>
              <a:rPr lang="fr-FR" dirty="0"/>
              <a:t>Nos données ont été labellisées de telle sorte que on a les zones des enregistrement où un croc se produit.</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14</a:t>
            </a:fld>
            <a:endParaRPr lang="en-GB"/>
          </a:p>
        </p:txBody>
      </p:sp>
    </p:spTree>
    <p:extLst>
      <p:ext uri="{BB962C8B-B14F-4D97-AF65-F5344CB8AC3E}">
        <p14:creationId xmlns:p14="http://schemas.microsoft.com/office/powerpoint/2010/main" val="2037074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Stratégie de prédiction</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15</a:t>
            </a:fld>
            <a:endParaRPr lang="en-GB"/>
          </a:p>
        </p:txBody>
      </p:sp>
    </p:spTree>
    <p:extLst>
      <p:ext uri="{BB962C8B-B14F-4D97-AF65-F5344CB8AC3E}">
        <p14:creationId xmlns:p14="http://schemas.microsoft.com/office/powerpoint/2010/main" val="412212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Stratégie de prédiction</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16</a:t>
            </a:fld>
            <a:endParaRPr lang="en-GB"/>
          </a:p>
        </p:txBody>
      </p:sp>
    </p:spTree>
    <p:extLst>
      <p:ext uri="{BB962C8B-B14F-4D97-AF65-F5344CB8AC3E}">
        <p14:creationId xmlns:p14="http://schemas.microsoft.com/office/powerpoint/2010/main" val="16329164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Stratégie de prédiction</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17</a:t>
            </a:fld>
            <a:endParaRPr lang="en-GB"/>
          </a:p>
        </p:txBody>
      </p:sp>
    </p:spTree>
    <p:extLst>
      <p:ext uri="{BB962C8B-B14F-4D97-AF65-F5344CB8AC3E}">
        <p14:creationId xmlns:p14="http://schemas.microsoft.com/office/powerpoint/2010/main" val="911936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Stratégie de prédiction</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18</a:t>
            </a:fld>
            <a:endParaRPr lang="en-GB"/>
          </a:p>
        </p:txBody>
      </p:sp>
    </p:spTree>
    <p:extLst>
      <p:ext uri="{BB962C8B-B14F-4D97-AF65-F5344CB8AC3E}">
        <p14:creationId xmlns:p14="http://schemas.microsoft.com/office/powerpoint/2010/main" val="12355985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19</a:t>
            </a:fld>
            <a:endParaRPr lang="en-GB"/>
          </a:p>
        </p:txBody>
      </p:sp>
    </p:spTree>
    <p:extLst>
      <p:ext uri="{BB962C8B-B14F-4D97-AF65-F5344CB8AC3E}">
        <p14:creationId xmlns:p14="http://schemas.microsoft.com/office/powerpoint/2010/main" val="2083068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Mars</a:t>
            </a:r>
          </a:p>
          <a:p>
            <a:r>
              <a:rPr lang="en-GB" dirty="0" err="1"/>
              <a:t>Automatisation</a:t>
            </a:r>
            <a:r>
              <a:rPr lang="en-GB" dirty="0"/>
              <a:t> des acquisitions de </a:t>
            </a:r>
            <a:r>
              <a:rPr lang="en-GB" dirty="0" err="1"/>
              <a:t>données</a:t>
            </a:r>
            <a:br>
              <a:rPr lang="en-GB" dirty="0"/>
            </a:br>
            <a:r>
              <a:rPr lang="en-GB" dirty="0" err="1"/>
              <a:t>Tâche</a:t>
            </a:r>
            <a:r>
              <a:rPr lang="en-GB" dirty="0"/>
              <a:t> à </a:t>
            </a:r>
            <a:r>
              <a:rPr lang="en-GB" dirty="0" err="1"/>
              <a:t>digitaliser</a:t>
            </a:r>
            <a:r>
              <a:rPr lang="en-GB" dirty="0"/>
              <a:t> : </a:t>
            </a:r>
            <a:r>
              <a:rPr lang="en-GB" dirty="0" err="1"/>
              <a:t>Comptage</a:t>
            </a:r>
            <a:r>
              <a:rPr lang="en-GB" dirty="0"/>
              <a:t> des crocs et </a:t>
            </a:r>
            <a:r>
              <a:rPr lang="en-GB" dirty="0" err="1"/>
              <a:t>mastications</a:t>
            </a:r>
            <a:r>
              <a:rPr lang="en-GB" dirty="0"/>
              <a:t> </a:t>
            </a:r>
            <a:r>
              <a:rPr lang="en-GB" dirty="0" err="1"/>
              <a:t>lors</a:t>
            </a:r>
            <a:r>
              <a:rPr lang="en-GB" dirty="0"/>
              <a:t> de la consummation de </a:t>
            </a:r>
            <a:r>
              <a:rPr lang="en-GB" dirty="0" err="1"/>
              <a:t>friandises</a:t>
            </a:r>
            <a:r>
              <a:rPr lang="en-GB" dirty="0"/>
              <a:t>. </a:t>
            </a:r>
            <a:r>
              <a:rPr lang="en-GB" dirty="0" err="1"/>
              <a:t>Aujourd’hui</a:t>
            </a:r>
            <a:r>
              <a:rPr lang="en-GB" dirty="0"/>
              <a:t> à </a:t>
            </a:r>
            <a:r>
              <a:rPr lang="en-GB" dirty="0" err="1"/>
              <a:t>partir</a:t>
            </a:r>
            <a:r>
              <a:rPr lang="en-GB" dirty="0"/>
              <a:t> </a:t>
            </a:r>
            <a:r>
              <a:rPr lang="en-GB" dirty="0" err="1"/>
              <a:t>d’enregistrement</a:t>
            </a:r>
            <a:r>
              <a:rPr lang="en-GB" dirty="0"/>
              <a:t> </a:t>
            </a:r>
            <a:r>
              <a:rPr lang="en-GB" dirty="0" err="1"/>
              <a:t>vidéo</a:t>
            </a:r>
            <a:r>
              <a:rPr lang="en-GB" dirty="0"/>
              <a:t> </a:t>
            </a:r>
          </a:p>
          <a:p>
            <a:r>
              <a:rPr lang="en-GB" dirty="0"/>
              <a:t>Test d’un </a:t>
            </a:r>
            <a:r>
              <a:rPr lang="en-GB" dirty="0" err="1"/>
              <a:t>protocole</a:t>
            </a:r>
            <a:r>
              <a:rPr lang="en-GB" dirty="0"/>
              <a:t> de detection </a:t>
            </a:r>
            <a:r>
              <a:rPr lang="en-GB" dirty="0" err="1"/>
              <a:t>d’événements</a:t>
            </a:r>
            <a:r>
              <a:rPr lang="en-GB" dirty="0"/>
              <a:t>, </a:t>
            </a:r>
            <a:r>
              <a:rPr lang="en-GB" dirty="0" err="1"/>
              <a:t>données</a:t>
            </a:r>
            <a:r>
              <a:rPr lang="en-GB" dirty="0"/>
              <a:t> </a:t>
            </a:r>
            <a:r>
              <a:rPr lang="en-GB" dirty="0" err="1"/>
              <a:t>acquises</a:t>
            </a:r>
            <a:r>
              <a:rPr lang="en-GB" dirty="0"/>
              <a:t> par un micro porter par les chats</a:t>
            </a:r>
          </a:p>
          <a:p>
            <a:endParaRPr lang="en-GB" dirty="0"/>
          </a:p>
          <a:p>
            <a:r>
              <a:rPr lang="en-GB" dirty="0"/>
              <a:t>What was the goal of this project?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 automate a data collection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Which data ? We observe cats eating kibbles, and the aim is to know how many times the cat breaks and chews the kibble, for further analysis on kibble effect on teeth, or quality,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Task we want to digitize is this breaks and bites counting, because currently they are collected by people watch video recordings, and it’ highly time consuming and quite expensive </a:t>
            </a:r>
          </a:p>
          <a:p>
            <a:r>
              <a:rPr lang="en-GB" dirty="0"/>
              <a:t>So the idea is to try a new acquisition protocol using sound recordings for event detection</a:t>
            </a:r>
          </a:p>
          <a:p>
            <a:endParaRPr lang="en-GB" dirty="0"/>
          </a:p>
          <a:p>
            <a:r>
              <a:rPr lang="en-GB" dirty="0"/>
              <a:t>Image : https://www.pinterest.fr/pin/568931365426236282/ (</a:t>
            </a:r>
            <a:r>
              <a:rPr lang="en-GB" dirty="0" err="1"/>
              <a:t>Verlina</a:t>
            </a:r>
            <a:r>
              <a:rPr lang="en-GB" dirty="0"/>
              <a:t>)</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a:t>
            </a:fld>
            <a:endParaRPr lang="en-GB"/>
          </a:p>
        </p:txBody>
      </p:sp>
    </p:spTree>
    <p:extLst>
      <p:ext uri="{BB962C8B-B14F-4D97-AF65-F5344CB8AC3E}">
        <p14:creationId xmlns:p14="http://schemas.microsoft.com/office/powerpoint/2010/main" val="21812770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r>
              <a:rPr lang="fr-FR" dirty="0"/>
              <a:t>On a pu montrer qu’aujourd’hui les données ne permet pas une exploitation des données en vue d’un travail statistique</a:t>
            </a:r>
          </a:p>
          <a:p>
            <a:endParaRPr lang="fr-FR" dirty="0"/>
          </a:p>
          <a:p>
            <a:r>
              <a:rPr lang="fr-FR" dirty="0"/>
              <a:t>Crocs sont facilement détectable pour la mastication ce sera une tâche plus sensible</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20</a:t>
            </a:fld>
            <a:endParaRPr lang="en-GB"/>
          </a:p>
        </p:txBody>
      </p:sp>
    </p:spTree>
    <p:extLst>
      <p:ext uri="{BB962C8B-B14F-4D97-AF65-F5344CB8AC3E}">
        <p14:creationId xmlns:p14="http://schemas.microsoft.com/office/powerpoint/2010/main" val="6217043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Merci de votre attention</a:t>
            </a:r>
          </a:p>
          <a:p>
            <a:endParaRPr lang="fr-FR" dirty="0"/>
          </a:p>
          <a:p>
            <a:r>
              <a:rPr lang="fr-FR" dirty="0"/>
              <a:t>Source des images</a:t>
            </a:r>
          </a:p>
          <a:p>
            <a:r>
              <a:rPr lang="fr-FR" dirty="0"/>
              <a:t>Et remerciements</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21</a:t>
            </a:fld>
            <a:endParaRPr lang="en-GB"/>
          </a:p>
        </p:txBody>
      </p:sp>
    </p:spTree>
    <p:extLst>
      <p:ext uri="{BB962C8B-B14F-4D97-AF65-F5344CB8AC3E}">
        <p14:creationId xmlns:p14="http://schemas.microsoft.com/office/powerpoint/2010/main" val="22978004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ICA :</a:t>
            </a:r>
          </a:p>
          <a:p>
            <a:r>
              <a:rPr lang="fr-FR" dirty="0"/>
              <a:t>Idée : méthode de détection des sources </a:t>
            </a:r>
          </a:p>
          <a:p>
            <a:r>
              <a:rPr lang="fr-FR" dirty="0"/>
              <a:t>Problème : Il faut plusieurs enregistrement d’un même moment (ne s’applique à notre protocole) . Bien expliquer que le son doit provenir de plusieurs sources (chat = source, voix = source …)</a:t>
            </a:r>
          </a:p>
          <a:p>
            <a:endParaRPr lang="fr-FR" dirty="0"/>
          </a:p>
          <a:p>
            <a:r>
              <a:rPr lang="fr-FR" dirty="0"/>
              <a:t>AV</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22</a:t>
            </a:fld>
            <a:endParaRPr lang="en-GB" dirty="0"/>
          </a:p>
        </p:txBody>
      </p:sp>
    </p:spTree>
    <p:extLst>
      <p:ext uri="{BB962C8B-B14F-4D97-AF65-F5344CB8AC3E}">
        <p14:creationId xmlns:p14="http://schemas.microsoft.com/office/powerpoint/2010/main" val="28580589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ICA :</a:t>
            </a:r>
          </a:p>
          <a:p>
            <a:r>
              <a:rPr lang="fr-FR" dirty="0"/>
              <a:t>Idée : méthode de détection des sources </a:t>
            </a:r>
          </a:p>
          <a:p>
            <a:r>
              <a:rPr lang="fr-FR" dirty="0"/>
              <a:t>Problème : Il faut plusieurs enregistrement d’un même moment (ne s’applique à notre protocole) . Bien expliquer que le son doit provenir de plusieurs sources (chat = source, voix = source …)</a:t>
            </a:r>
          </a:p>
          <a:p>
            <a:endParaRPr lang="fr-FR" dirty="0"/>
          </a:p>
          <a:p>
            <a:r>
              <a:rPr lang="fr-FR" dirty="0"/>
              <a:t>AV</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23</a:t>
            </a:fld>
            <a:endParaRPr lang="en-GB" dirty="0"/>
          </a:p>
        </p:txBody>
      </p:sp>
    </p:spTree>
    <p:extLst>
      <p:ext uri="{BB962C8B-B14F-4D97-AF65-F5344CB8AC3E}">
        <p14:creationId xmlns:p14="http://schemas.microsoft.com/office/powerpoint/2010/main" val="36339949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Analyse fonctionnelle : </a:t>
            </a:r>
          </a:p>
          <a:p>
            <a:r>
              <a:rPr lang="fr-FR" dirty="0"/>
              <a:t>Idée : Courbes d’amplitude sont considéré comme des fonctions, extraction d’une variable réponse quanti à partir d’une courbe</a:t>
            </a:r>
          </a:p>
          <a:p>
            <a:endParaRPr lang="fr-FR" dirty="0"/>
          </a:p>
          <a:p>
            <a:r>
              <a:rPr lang="en-US" sz="1200" b="1" dirty="0">
                <a:solidFill>
                  <a:srgbClr val="000000"/>
                </a:solidFill>
                <a:effectLst/>
                <a:latin typeface="Calibri" panose="020F0502020204030204" pitchFamily="34" charset="0"/>
              </a:rPr>
              <a:t>WHAT : </a:t>
            </a:r>
            <a:r>
              <a:rPr lang="en-US" sz="1200" dirty="0">
                <a:solidFill>
                  <a:srgbClr val="000000"/>
                </a:solidFill>
                <a:effectLst/>
                <a:latin typeface="Calibri" panose="020F0502020204030204" pitchFamily="34" charset="0"/>
              </a:rPr>
              <a:t>results for one of the methods in predicting number of breaks :</a:t>
            </a:r>
            <a:endParaRPr lang="en-US" dirty="0"/>
          </a:p>
          <a:p>
            <a:r>
              <a:rPr lang="en-US" sz="1200" dirty="0">
                <a:solidFill>
                  <a:srgbClr val="000000"/>
                </a:solidFill>
                <a:effectLst/>
                <a:latin typeface="Calibri" panose="020F0502020204030204" pitchFamily="34" charset="0"/>
              </a:rPr>
              <a:t>not working,  model predicts between 1 and 2 no matter what the actual number of breaks is</a:t>
            </a:r>
            <a:endParaRPr lang="en-US" dirty="0"/>
          </a:p>
          <a:p>
            <a:r>
              <a:rPr lang="en-US" dirty="0"/>
              <a:t> </a:t>
            </a:r>
          </a:p>
          <a:p>
            <a:r>
              <a:rPr lang="en-US" sz="1200" dirty="0">
                <a:solidFill>
                  <a:srgbClr val="000000"/>
                </a:solidFill>
                <a:effectLst/>
                <a:latin typeface="Calibri" panose="020F0502020204030204" pitchFamily="34" charset="0"/>
              </a:rPr>
              <a:t>Same kind of results for all the methods and parameters</a:t>
            </a:r>
          </a:p>
          <a:p>
            <a:endParaRPr lang="en-US" sz="1200" dirty="0">
              <a:solidFill>
                <a:srgbClr val="000000"/>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Problème : Très mauvaise prédiction : une variable réponse n’implique pas une forme de courbe</a:t>
            </a:r>
          </a:p>
          <a:p>
            <a:endParaRPr lang="en-US"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24</a:t>
            </a:fld>
            <a:endParaRPr lang="en-GB" dirty="0"/>
          </a:p>
        </p:txBody>
      </p:sp>
    </p:spTree>
    <p:extLst>
      <p:ext uri="{BB962C8B-B14F-4D97-AF65-F5344CB8AC3E}">
        <p14:creationId xmlns:p14="http://schemas.microsoft.com/office/powerpoint/2010/main" val="40767406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Labelisation</a:t>
            </a:r>
            <a:r>
              <a:rPr lang="fr-FR" dirty="0"/>
              <a:t> faible ou forte ?</a:t>
            </a:r>
          </a:p>
          <a:p>
            <a:endParaRPr lang="fr-FR" dirty="0"/>
          </a:p>
          <a:p>
            <a:r>
              <a:rPr lang="fr-FR" dirty="0"/>
              <a:t>Test : Est-ce que une labellisation faible (moins couteuse) suffit ?</a:t>
            </a:r>
          </a:p>
          <a:p>
            <a:r>
              <a:rPr lang="fr-FR" dirty="0"/>
              <a:t>Résultats de l’analyse fonctionnelle</a:t>
            </a:r>
          </a:p>
          <a:p>
            <a:endParaRPr lang="fr-FR" dirty="0"/>
          </a:p>
          <a:p>
            <a:r>
              <a:rPr lang="fr-FR" dirty="0"/>
              <a:t>Conclusion : labélisation forte</a:t>
            </a:r>
          </a:p>
          <a:p>
            <a:endParaRPr lang="fr-FR" dirty="0"/>
          </a:p>
          <a:p>
            <a:r>
              <a:rPr lang="fr-FR" dirty="0"/>
              <a:t>AV</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25</a:t>
            </a:fld>
            <a:endParaRPr lang="en-GB"/>
          </a:p>
        </p:txBody>
      </p:sp>
    </p:spTree>
    <p:extLst>
      <p:ext uri="{BB962C8B-B14F-4D97-AF65-F5344CB8AC3E}">
        <p14:creationId xmlns:p14="http://schemas.microsoft.com/office/powerpoint/2010/main" val="16116183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Machine Learning</a:t>
            </a:r>
          </a:p>
          <a:p>
            <a:endParaRPr lang="fr-FR" dirty="0"/>
          </a:p>
          <a:p>
            <a:r>
              <a:rPr lang="fr-FR" dirty="0"/>
              <a:t>Création du jeu d’entrainement</a:t>
            </a:r>
          </a:p>
          <a:p>
            <a:r>
              <a:rPr lang="fr-FR" dirty="0"/>
              <a:t>Performance du modèle</a:t>
            </a:r>
          </a:p>
          <a:p>
            <a:endParaRPr lang="fr-FR" dirty="0"/>
          </a:p>
          <a:p>
            <a:r>
              <a:rPr lang="fr-FR" dirty="0"/>
              <a:t>Nos données ont été labellisées de telle sorte que on a les zones des enregistrement où un croc se produit.</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26</a:t>
            </a:fld>
            <a:endParaRPr lang="en-GB"/>
          </a:p>
        </p:txBody>
      </p:sp>
    </p:spTree>
    <p:extLst>
      <p:ext uri="{BB962C8B-B14F-4D97-AF65-F5344CB8AC3E}">
        <p14:creationId xmlns:p14="http://schemas.microsoft.com/office/powerpoint/2010/main" val="4731536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Règle de décision</a:t>
            </a:r>
          </a:p>
          <a:p>
            <a:endParaRPr lang="fr-FR" dirty="0"/>
          </a:p>
          <a:p>
            <a:r>
              <a:rPr lang="fr-FR" dirty="0"/>
              <a:t>AV</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27</a:t>
            </a:fld>
            <a:endParaRPr lang="en-GB"/>
          </a:p>
        </p:txBody>
      </p:sp>
    </p:spTree>
    <p:extLst>
      <p:ext uri="{BB962C8B-B14F-4D97-AF65-F5344CB8AC3E}">
        <p14:creationId xmlns:p14="http://schemas.microsoft.com/office/powerpoint/2010/main" val="1275935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Résultats globaux </a:t>
            </a:r>
          </a:p>
          <a:p>
            <a:endParaRPr lang="fr-FR" dirty="0"/>
          </a:p>
          <a:p>
            <a:r>
              <a:rPr lang="fr-FR" dirty="0"/>
              <a:t>Les jolies graphiques</a:t>
            </a:r>
          </a:p>
          <a:p>
            <a:endParaRPr lang="fr-FR" dirty="0"/>
          </a:p>
          <a:p>
            <a:r>
              <a:rPr lang="fr-FR" dirty="0"/>
              <a:t>AV</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28</a:t>
            </a:fld>
            <a:endParaRPr lang="en-GB"/>
          </a:p>
        </p:txBody>
      </p:sp>
    </p:spTree>
    <p:extLst>
      <p:ext uri="{BB962C8B-B14F-4D97-AF65-F5344CB8AC3E}">
        <p14:creationId xmlns:p14="http://schemas.microsoft.com/office/powerpoint/2010/main" val="202825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Résultats globaux </a:t>
            </a:r>
          </a:p>
          <a:p>
            <a:endParaRPr lang="fr-FR" dirty="0"/>
          </a:p>
          <a:p>
            <a:r>
              <a:rPr lang="fr-FR" dirty="0"/>
              <a:t>Les jolies graphiques</a:t>
            </a:r>
          </a:p>
          <a:p>
            <a:endParaRPr lang="fr-FR" dirty="0"/>
          </a:p>
          <a:p>
            <a:r>
              <a:rPr lang="fr-FR" dirty="0"/>
              <a:t>AV</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29</a:t>
            </a:fld>
            <a:endParaRPr lang="en-GB"/>
          </a:p>
        </p:txBody>
      </p:sp>
    </p:spTree>
    <p:extLst>
      <p:ext uri="{BB962C8B-B14F-4D97-AF65-F5344CB8AC3E}">
        <p14:creationId xmlns:p14="http://schemas.microsoft.com/office/powerpoint/2010/main" val="649765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MARS gave us these new audio data and the first question was -&gt; does the acquisition method used allow enough data quality for event counting? So are they usable?</a:t>
            </a:r>
          </a:p>
          <a:p>
            <a:r>
              <a:rPr lang="en-GB" dirty="0"/>
              <a:t>And this leads to another issue which is : does audio data allow the detection of this kind of events?</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3</a:t>
            </a:fld>
            <a:endParaRPr lang="en-GB"/>
          </a:p>
        </p:txBody>
      </p:sp>
    </p:spTree>
    <p:extLst>
      <p:ext uri="{BB962C8B-B14F-4D97-AF65-F5344CB8AC3E}">
        <p14:creationId xmlns:p14="http://schemas.microsoft.com/office/powerpoint/2010/main" val="14029487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Merci de votre attention</a:t>
            </a:r>
          </a:p>
          <a:p>
            <a:endParaRPr lang="fr-FR" dirty="0"/>
          </a:p>
          <a:p>
            <a:r>
              <a:rPr lang="fr-FR" dirty="0"/>
              <a:t>Source des images</a:t>
            </a:r>
          </a:p>
          <a:p>
            <a:r>
              <a:rPr lang="fr-FR" dirty="0"/>
              <a:t>Et remerciements</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30</a:t>
            </a:fld>
            <a:endParaRPr lang="en-GB"/>
          </a:p>
        </p:txBody>
      </p:sp>
    </p:spTree>
    <p:extLst>
      <p:ext uri="{BB962C8B-B14F-4D97-AF65-F5344CB8AC3E}">
        <p14:creationId xmlns:p14="http://schemas.microsoft.com/office/powerpoint/2010/main" val="491955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We tried to answer these questions during our project and we’ll talk first about the usability of the MARS data, and protocol quality</a:t>
            </a:r>
          </a:p>
          <a:p>
            <a:endParaRPr lang="en-GB" dirty="0"/>
          </a:p>
          <a:p>
            <a:r>
              <a:rPr lang="en-GB" dirty="0"/>
              <a:t>And secondly we’ll talk about event counting process from audio recordings, so which method we developed to count the events</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4</a:t>
            </a:fld>
            <a:endParaRPr lang="en-GB"/>
          </a:p>
        </p:txBody>
      </p:sp>
    </p:spTree>
    <p:extLst>
      <p:ext uri="{BB962C8B-B14F-4D97-AF65-F5344CB8AC3E}">
        <p14:creationId xmlns:p14="http://schemas.microsoft.com/office/powerpoint/2010/main" val="3166585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Structure des </a:t>
            </a:r>
            <a:r>
              <a:rPr lang="en-GB" dirty="0" err="1"/>
              <a:t>données</a:t>
            </a:r>
            <a:r>
              <a:rPr lang="en-GB" dirty="0"/>
              <a:t> :</a:t>
            </a:r>
          </a:p>
          <a:p>
            <a:r>
              <a:rPr lang="en-GB" dirty="0" err="1"/>
              <a:t>Partie</a:t>
            </a:r>
            <a:r>
              <a:rPr lang="en-GB" dirty="0"/>
              <a:t> </a:t>
            </a:r>
            <a:r>
              <a:rPr lang="en-GB" dirty="0" err="1"/>
              <a:t>signalétique</a:t>
            </a:r>
            <a:r>
              <a:rPr lang="en-GB" dirty="0"/>
              <a:t> / </a:t>
            </a:r>
            <a:r>
              <a:rPr lang="en-GB" dirty="0" err="1"/>
              <a:t>Partie</a:t>
            </a:r>
            <a:r>
              <a:rPr lang="en-GB" dirty="0"/>
              <a:t> </a:t>
            </a:r>
            <a:r>
              <a:rPr lang="en-GB" dirty="0" err="1"/>
              <a:t>enregistrement</a:t>
            </a:r>
            <a:r>
              <a:rPr lang="en-GB" dirty="0"/>
              <a:t> / </a:t>
            </a:r>
            <a:r>
              <a:rPr lang="en-GB" dirty="0" err="1"/>
              <a:t>Partie</a:t>
            </a:r>
            <a:r>
              <a:rPr lang="en-GB" dirty="0"/>
              <a:t> </a:t>
            </a:r>
            <a:r>
              <a:rPr lang="en-GB" dirty="0" err="1"/>
              <a:t>labellisation</a:t>
            </a:r>
            <a:r>
              <a:rPr lang="en-GB" dirty="0"/>
              <a:t> (</a:t>
            </a:r>
            <a:r>
              <a:rPr lang="en-GB" dirty="0" err="1"/>
              <a:t>faible</a:t>
            </a:r>
            <a:r>
              <a:rPr lang="en-GB" dirty="0"/>
              <a:t>) </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5</a:t>
            </a:fld>
            <a:endParaRPr lang="en-GB"/>
          </a:p>
        </p:txBody>
      </p:sp>
    </p:spTree>
    <p:extLst>
      <p:ext uri="{BB962C8B-B14F-4D97-AF65-F5344CB8AC3E}">
        <p14:creationId xmlns:p14="http://schemas.microsoft.com/office/powerpoint/2010/main" val="2546813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Deux representations possible : </a:t>
            </a:r>
          </a:p>
          <a:p>
            <a:r>
              <a:rPr lang="en-GB" dirty="0"/>
              <a:t>Amplitude</a:t>
            </a:r>
          </a:p>
          <a:p>
            <a:r>
              <a:rPr lang="en-GB" dirty="0"/>
              <a:t>Spectro </a:t>
            </a:r>
            <a:r>
              <a:rPr lang="en-GB" dirty="0" err="1"/>
              <a:t>stf</a:t>
            </a:r>
            <a:r>
              <a:rPr lang="en-GB" dirty="0"/>
              <a:t> (explication de comment </a:t>
            </a:r>
            <a:r>
              <a:rPr lang="en-GB" dirty="0" err="1"/>
              <a:t>c’est</a:t>
            </a:r>
            <a:r>
              <a:rPr lang="en-GB" dirty="0"/>
              <a:t> </a:t>
            </a:r>
            <a:r>
              <a:rPr lang="en-GB" dirty="0" err="1"/>
              <a:t>construit</a:t>
            </a:r>
            <a:r>
              <a:rPr lang="en-GB" dirty="0"/>
              <a:t>)</a:t>
            </a:r>
          </a:p>
          <a:p>
            <a:endParaRPr lang="en-GB" dirty="0"/>
          </a:p>
          <a:p>
            <a:r>
              <a:rPr lang="en-GB" dirty="0"/>
              <a:t>Son </a:t>
            </a:r>
            <a:r>
              <a:rPr lang="en-GB" dirty="0" err="1"/>
              <a:t>associé</a:t>
            </a:r>
            <a:r>
              <a:rPr lang="en-GB" dirty="0"/>
              <a:t> à </a:t>
            </a:r>
            <a:r>
              <a:rPr lang="en-GB" dirty="0" err="1"/>
              <a:t>ces</a:t>
            </a:r>
            <a:r>
              <a:rPr lang="en-GB" dirty="0"/>
              <a:t> graph</a:t>
            </a:r>
          </a:p>
          <a:p>
            <a:endParaRPr lang="en-GB" dirty="0"/>
          </a:p>
          <a:p>
            <a:r>
              <a:rPr lang="en-GB" dirty="0"/>
              <a:t>Mise </a:t>
            </a:r>
            <a:r>
              <a:rPr lang="en-GB" dirty="0" err="1"/>
              <a:t>en</a:t>
            </a:r>
            <a:r>
              <a:rPr lang="en-GB" dirty="0"/>
              <a:t> </a:t>
            </a:r>
            <a:r>
              <a:rPr lang="en-GB" dirty="0" err="1"/>
              <a:t>parallèle</a:t>
            </a:r>
            <a:r>
              <a:rPr lang="en-GB" dirty="0"/>
              <a:t> des </a:t>
            </a:r>
            <a:r>
              <a:rPr lang="en-GB" dirty="0" err="1"/>
              <a:t>labellisations</a:t>
            </a:r>
            <a:r>
              <a:rPr lang="en-GB" dirty="0"/>
              <a:t> </a:t>
            </a:r>
            <a:r>
              <a:rPr lang="en-GB" dirty="0" err="1"/>
              <a:t>faibles</a:t>
            </a:r>
            <a:r>
              <a:rPr lang="en-GB" dirty="0"/>
              <a:t> </a:t>
            </a:r>
          </a:p>
          <a:p>
            <a:r>
              <a:rPr lang="en-GB" dirty="0" err="1"/>
              <a:t>Problème</a:t>
            </a:r>
            <a:r>
              <a:rPr lang="en-GB" dirty="0"/>
              <a:t> on arrive pas à l’oeil </a:t>
            </a:r>
            <a:r>
              <a:rPr lang="en-GB" dirty="0" err="1"/>
              <a:t>ou</a:t>
            </a:r>
            <a:r>
              <a:rPr lang="en-GB" dirty="0"/>
              <a:t> à </a:t>
            </a:r>
            <a:r>
              <a:rPr lang="en-GB" dirty="0" err="1"/>
              <a:t>l’oreille</a:t>
            </a:r>
            <a:r>
              <a:rPr lang="en-GB" dirty="0"/>
              <a:t> à </a:t>
            </a:r>
            <a:r>
              <a:rPr lang="en-GB" dirty="0" err="1"/>
              <a:t>lier</a:t>
            </a:r>
            <a:r>
              <a:rPr lang="en-GB" dirty="0"/>
              <a:t> les </a:t>
            </a:r>
            <a:r>
              <a:rPr lang="en-GB" dirty="0" err="1"/>
              <a:t>labellisations</a:t>
            </a:r>
            <a:r>
              <a:rPr lang="en-GB" dirty="0"/>
              <a:t> -&gt; </a:t>
            </a:r>
            <a:r>
              <a:rPr lang="en-GB" dirty="0" err="1"/>
              <a:t>pré-traitement</a:t>
            </a:r>
            <a:r>
              <a:rPr lang="en-GB" dirty="0"/>
              <a:t> des </a:t>
            </a:r>
            <a:r>
              <a:rPr lang="en-GB" dirty="0" err="1"/>
              <a:t>données</a:t>
            </a:r>
            <a:r>
              <a:rPr lang="en-GB" dirty="0"/>
              <a:t> </a:t>
            </a:r>
            <a:r>
              <a:rPr lang="en-GB" dirty="0" err="1"/>
              <a:t>nécessaires</a:t>
            </a:r>
            <a:endParaRPr lang="en-GB"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6</a:t>
            </a:fld>
            <a:endParaRPr lang="en-GB"/>
          </a:p>
        </p:txBody>
      </p:sp>
    </p:spTree>
    <p:extLst>
      <p:ext uri="{BB962C8B-B14F-4D97-AF65-F5344CB8AC3E}">
        <p14:creationId xmlns:p14="http://schemas.microsoft.com/office/powerpoint/2010/main" val="3910062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Fréquences :</a:t>
            </a:r>
          </a:p>
          <a:p>
            <a:r>
              <a:rPr lang="fr-FR" dirty="0"/>
              <a:t>Il n’y a pas de fréquence caractéristique du croc</a:t>
            </a:r>
          </a:p>
          <a:p>
            <a:r>
              <a:rPr lang="fr-FR" dirty="0"/>
              <a:t>Problème : les bruits recouvrent des bandes très larges </a:t>
            </a:r>
          </a:p>
          <a:p>
            <a:endParaRPr lang="fr-FR" dirty="0"/>
          </a:p>
          <a:p>
            <a:r>
              <a:rPr lang="fr-FR" dirty="0"/>
              <a:t>ICA :</a:t>
            </a:r>
          </a:p>
          <a:p>
            <a:r>
              <a:rPr lang="fr-FR" dirty="0"/>
              <a:t>Idée : méthode de détection des sources </a:t>
            </a:r>
          </a:p>
          <a:p>
            <a:r>
              <a:rPr lang="fr-FR" dirty="0"/>
              <a:t>Problème : Il faut plusieurs enregistrement d’un même moment (ne s’applique à notre protocole) . Bien expliquer que le son doit provenir de plusieurs sources (chat = source, voix = source …)</a:t>
            </a:r>
          </a:p>
          <a:p>
            <a:endParaRPr lang="fr-FR" dirty="0"/>
          </a:p>
          <a:p>
            <a:r>
              <a:rPr lang="fr-FR" dirty="0"/>
              <a:t>Analyse fonctionnelle : </a:t>
            </a:r>
          </a:p>
          <a:p>
            <a:r>
              <a:rPr lang="fr-FR" dirty="0"/>
              <a:t>Idée : Courbes d’amplitude sont considéré comme des fonctions, extraction d’une variable réponse quanti à partir d’une courbe</a:t>
            </a:r>
          </a:p>
          <a:p>
            <a:r>
              <a:rPr lang="fr-FR" dirty="0"/>
              <a:t>Problème : Très mauvaise prédiction</a:t>
            </a:r>
          </a:p>
          <a:p>
            <a:endParaRPr lang="fr-FR" dirty="0"/>
          </a:p>
          <a:p>
            <a:r>
              <a:rPr lang="fr-FR" dirty="0"/>
              <a:t>A propos du bruit : </a:t>
            </a:r>
          </a:p>
          <a:p>
            <a:r>
              <a:rPr lang="fr-FR" dirty="0"/>
              <a:t>A la main : le processus va être fastidieux et ne donnera pas forcément de résultat (mastication jamais repéré à l’oreille, croc sur certains enregistrements où on les entendait déjà)</a:t>
            </a:r>
          </a:p>
          <a:p>
            <a:r>
              <a:rPr lang="fr-FR" dirty="0"/>
              <a:t>Avec ICA :  Il faudra plusieurs micro (donc potentiellement plus d’interférences et plus de données à traiter)</a:t>
            </a:r>
          </a:p>
          <a:p>
            <a:endParaRPr lang="fr-FR" dirty="0"/>
          </a:p>
          <a:p>
            <a:r>
              <a:rPr lang="fr-FR" dirty="0"/>
              <a:t>A propos de la labellisation : </a:t>
            </a:r>
          </a:p>
          <a:p>
            <a:r>
              <a:rPr lang="fr-FR" dirty="0"/>
              <a:t>Induit l’utilisation de méthode particulière pour le traitement (Analyse données fonctionnelle), méthode qui ne fonctionne pas sur les données bruitées.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Ne permet pas de vérifier avec certitude l’efficacité des traitements</a:t>
            </a:r>
          </a:p>
          <a:p>
            <a:endParaRPr lang="fr-FR" dirty="0"/>
          </a:p>
          <a:p>
            <a:endParaRPr lang="fr-FR" dirty="0"/>
          </a:p>
          <a:p>
            <a:r>
              <a:rPr lang="fr-FR" dirty="0"/>
              <a:t>Conclusion : </a:t>
            </a:r>
          </a:p>
          <a:p>
            <a:r>
              <a:rPr lang="en-GB" noProof="0" dirty="0"/>
              <a:t>Processing</a:t>
            </a:r>
            <a:r>
              <a:rPr lang="fr-FR" dirty="0"/>
              <a:t> en vue de nettoyer les données (ICA et </a:t>
            </a:r>
            <a:r>
              <a:rPr lang="en-GB" noProof="0" dirty="0" err="1"/>
              <a:t>frequence</a:t>
            </a:r>
            <a:r>
              <a:rPr lang="fr-FR" dirty="0"/>
              <a:t> </a:t>
            </a:r>
            <a:r>
              <a:rPr lang="fr-FR" dirty="0" err="1"/>
              <a:t>filtering</a:t>
            </a:r>
            <a:r>
              <a:rPr lang="fr-FR" dirty="0"/>
              <a:t>) pas applicable dans le cadre du </a:t>
            </a:r>
            <a:r>
              <a:rPr lang="fr-FR" dirty="0" err="1"/>
              <a:t>protocol</a:t>
            </a:r>
            <a:endParaRPr lang="fr-FR" dirty="0"/>
          </a:p>
          <a:p>
            <a:r>
              <a:rPr lang="fr-FR" dirty="0"/>
              <a:t>Méthode permettant prédiction à partir de labellisation faible (Analyse fonctionnelle) ne fonctionne pas sur ces données</a:t>
            </a:r>
          </a:p>
          <a:p>
            <a:endParaRPr lang="fr-FR" dirty="0"/>
          </a:p>
          <a:p>
            <a:r>
              <a:rPr lang="fr-FR" dirty="0"/>
              <a:t>Point à modifier : </a:t>
            </a:r>
          </a:p>
          <a:p>
            <a:r>
              <a:rPr lang="fr-FR" dirty="0"/>
              <a:t>Bruit ambiant (trop présent) évitable (discussion, chat porte micros)</a:t>
            </a:r>
          </a:p>
          <a:p>
            <a:r>
              <a:rPr lang="fr-FR" dirty="0"/>
              <a:t>Labélisation faible implique des méthodes très particulières pour résoudre le problème</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7</a:t>
            </a:fld>
            <a:endParaRPr lang="en-GB"/>
          </a:p>
        </p:txBody>
      </p:sp>
    </p:spTree>
    <p:extLst>
      <p:ext uri="{BB962C8B-B14F-4D97-AF65-F5344CB8AC3E}">
        <p14:creationId xmlns:p14="http://schemas.microsoft.com/office/powerpoint/2010/main" val="600597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Récolte de données de bonnes qualité (au niveau du bruit)</a:t>
            </a:r>
          </a:p>
          <a:p>
            <a:endParaRPr lang="fr-FR" dirty="0"/>
          </a:p>
          <a:p>
            <a:r>
              <a:rPr lang="fr-FR" dirty="0"/>
              <a:t>Protocole</a:t>
            </a:r>
          </a:p>
          <a:p>
            <a:endParaRPr lang="fr-FR" dirty="0"/>
          </a:p>
          <a:p>
            <a:r>
              <a:rPr lang="fr-FR" dirty="0"/>
              <a:t>Jeu de données de travail</a:t>
            </a:r>
          </a:p>
          <a:p>
            <a:endParaRPr lang="fr-FR" dirty="0"/>
          </a:p>
          <a:p>
            <a:r>
              <a:rPr lang="fr-FR" dirty="0"/>
              <a:t>Point faible : </a:t>
            </a:r>
          </a:p>
          <a:p>
            <a:r>
              <a:rPr lang="fr-FR" dirty="0"/>
              <a:t>Variabilité des conditions de la collecte des données (pas les mm salle, pas la même distance, manière de filmer …)</a:t>
            </a:r>
          </a:p>
          <a:p>
            <a:r>
              <a:rPr lang="fr-FR" dirty="0"/>
              <a:t>Durée non standardisée</a:t>
            </a:r>
          </a:p>
          <a:p>
            <a:r>
              <a:rPr lang="fr-FR" dirty="0"/>
              <a:t>Matériel non standard</a:t>
            </a:r>
          </a:p>
          <a:p>
            <a:r>
              <a:rPr lang="fr-FR" dirty="0"/>
              <a:t>AV</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8</a:t>
            </a:fld>
            <a:endParaRPr lang="en-GB"/>
          </a:p>
        </p:txBody>
      </p:sp>
    </p:spTree>
    <p:extLst>
      <p:ext uri="{BB962C8B-B14F-4D97-AF65-F5344CB8AC3E}">
        <p14:creationId xmlns:p14="http://schemas.microsoft.com/office/powerpoint/2010/main" val="20987033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Comparaison New data et Ma</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000000"/>
                </a:solidFill>
                <a:effectLst/>
                <a:latin typeface="Calibri" panose="020F0502020204030204" pitchFamily="34" charset="0"/>
              </a:rPr>
              <a:t>Comparaison </a:t>
            </a:r>
            <a:r>
              <a:rPr lang="fr-FR" sz="1800" dirty="0" err="1">
                <a:solidFill>
                  <a:srgbClr val="000000"/>
                </a:solidFill>
                <a:effectLst/>
                <a:latin typeface="Calibri" panose="020F0502020204030204" pitchFamily="34" charset="0"/>
              </a:rPr>
              <a:t>spectro</a:t>
            </a:r>
            <a:r>
              <a:rPr lang="fr-FR" sz="1800" dirty="0">
                <a:solidFill>
                  <a:srgbClr val="000000"/>
                </a:solidFill>
                <a:effectLst/>
                <a:latin typeface="Calibri" panose="020F0502020204030204" pitchFamily="34" charset="0"/>
              </a:rPr>
              <a:t> et courbes entre les deux jeu de données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800" dirty="0">
              <a:solidFill>
                <a:srgbClr val="000000"/>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000000"/>
                </a:solidFill>
                <a:effectLst/>
                <a:latin typeface="Calibri" panose="020F0502020204030204" pitchFamily="34" charset="0"/>
              </a:rPr>
              <a:t>Concentration sur les crocs</a:t>
            </a:r>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9</a:t>
            </a:fld>
            <a:endParaRPr lang="en-GB"/>
          </a:p>
        </p:txBody>
      </p:sp>
    </p:spTree>
    <p:extLst>
      <p:ext uri="{BB962C8B-B14F-4D97-AF65-F5344CB8AC3E}">
        <p14:creationId xmlns:p14="http://schemas.microsoft.com/office/powerpoint/2010/main" val="4042606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68A941-968B-4019-BFAC-AD68EA790FFC}"/>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636A9F8E-9734-486A-BBAD-8B26556B7C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8FA01F08-F0C4-4124-9151-1E8EB44394CD}"/>
              </a:ext>
            </a:extLst>
          </p:cNvPr>
          <p:cNvSpPr>
            <a:spLocks noGrp="1"/>
          </p:cNvSpPr>
          <p:nvPr>
            <p:ph type="dt" sz="half" idx="10"/>
          </p:nvPr>
        </p:nvSpPr>
        <p:spPr/>
        <p:txBody>
          <a:bodyPr/>
          <a:lstStyle/>
          <a:p>
            <a:fld id="{6E88B409-0545-4EF6-990C-88642E5CC574}" type="datetime1">
              <a:rPr lang="fr-FR" smtClean="0"/>
              <a:t>03/02/2021</a:t>
            </a:fld>
            <a:endParaRPr lang="fr-FR"/>
          </a:p>
        </p:txBody>
      </p:sp>
      <p:sp>
        <p:nvSpPr>
          <p:cNvPr id="5" name="Espace réservé du pied de page 4">
            <a:extLst>
              <a:ext uri="{FF2B5EF4-FFF2-40B4-BE49-F238E27FC236}">
                <a16:creationId xmlns:a16="http://schemas.microsoft.com/office/drawing/2014/main" id="{C319E3FB-7DC0-4835-97F6-4FAA4B4C843B}"/>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01541150-4A32-4EAA-8B85-3CAC22976524}"/>
              </a:ext>
            </a:extLst>
          </p:cNvPr>
          <p:cNvSpPr>
            <a:spLocks noGrp="1"/>
          </p:cNvSpPr>
          <p:nvPr>
            <p:ph type="sldNum" sz="quarter" idx="12"/>
          </p:nvPr>
        </p:nvSpPr>
        <p:spPr/>
        <p:txBody>
          <a:bodyPr/>
          <a:lstStyle/>
          <a:p>
            <a:fld id="{F88CFBEC-FD8C-48E6-AEC4-846090743C72}" type="slidenum">
              <a:rPr lang="fr-FR" smtClean="0"/>
              <a:t>‹#›</a:t>
            </a:fld>
            <a:endParaRPr lang="fr-FR"/>
          </a:p>
        </p:txBody>
      </p:sp>
    </p:spTree>
    <p:extLst>
      <p:ext uri="{BB962C8B-B14F-4D97-AF65-F5344CB8AC3E}">
        <p14:creationId xmlns:p14="http://schemas.microsoft.com/office/powerpoint/2010/main" val="72060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3BFC5C-F6A0-4EB3-9CAB-D1C209C8DD60}"/>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38C1DFC9-E666-4E30-81AE-10F56F74C82D}"/>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4712CDD-EFE4-4E96-AAB0-24B2FF931B42}"/>
              </a:ext>
            </a:extLst>
          </p:cNvPr>
          <p:cNvSpPr>
            <a:spLocks noGrp="1"/>
          </p:cNvSpPr>
          <p:nvPr>
            <p:ph type="dt" sz="half" idx="10"/>
          </p:nvPr>
        </p:nvSpPr>
        <p:spPr/>
        <p:txBody>
          <a:bodyPr/>
          <a:lstStyle/>
          <a:p>
            <a:fld id="{51A8A6A1-CB99-41DC-BB02-2B9281F9156A}" type="datetime1">
              <a:rPr lang="fr-FR" smtClean="0"/>
              <a:t>03/02/2021</a:t>
            </a:fld>
            <a:endParaRPr lang="fr-FR"/>
          </a:p>
        </p:txBody>
      </p:sp>
      <p:sp>
        <p:nvSpPr>
          <p:cNvPr id="5" name="Espace réservé du pied de page 4">
            <a:extLst>
              <a:ext uri="{FF2B5EF4-FFF2-40B4-BE49-F238E27FC236}">
                <a16:creationId xmlns:a16="http://schemas.microsoft.com/office/drawing/2014/main" id="{AD67111D-7B34-4B1A-8F79-C93802ADA794}"/>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C6D28304-60C3-489C-86D8-BD931356A840}"/>
              </a:ext>
            </a:extLst>
          </p:cNvPr>
          <p:cNvSpPr>
            <a:spLocks noGrp="1"/>
          </p:cNvSpPr>
          <p:nvPr>
            <p:ph type="sldNum" sz="quarter" idx="12"/>
          </p:nvPr>
        </p:nvSpPr>
        <p:spPr/>
        <p:txBody>
          <a:bodyPr/>
          <a:lstStyle/>
          <a:p>
            <a:fld id="{F88CFBEC-FD8C-48E6-AEC4-846090743C72}" type="slidenum">
              <a:rPr lang="fr-FR" smtClean="0"/>
              <a:t>‹#›</a:t>
            </a:fld>
            <a:endParaRPr lang="fr-FR"/>
          </a:p>
        </p:txBody>
      </p:sp>
    </p:spTree>
    <p:extLst>
      <p:ext uri="{BB962C8B-B14F-4D97-AF65-F5344CB8AC3E}">
        <p14:creationId xmlns:p14="http://schemas.microsoft.com/office/powerpoint/2010/main" val="1403961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D1B01AB4-5893-4BC4-8F46-B4D65EBB613A}"/>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41A6A96B-C6BF-471D-83B7-402EAB2703EB}"/>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8BFC7F9-1B24-4F8E-9B6A-68D54FA1AED0}"/>
              </a:ext>
            </a:extLst>
          </p:cNvPr>
          <p:cNvSpPr>
            <a:spLocks noGrp="1"/>
          </p:cNvSpPr>
          <p:nvPr>
            <p:ph type="dt" sz="half" idx="10"/>
          </p:nvPr>
        </p:nvSpPr>
        <p:spPr/>
        <p:txBody>
          <a:bodyPr/>
          <a:lstStyle/>
          <a:p>
            <a:fld id="{CDE4985F-D61A-4C54-9439-F8D650786D00}" type="datetime1">
              <a:rPr lang="fr-FR" smtClean="0"/>
              <a:t>03/02/2021</a:t>
            </a:fld>
            <a:endParaRPr lang="fr-FR"/>
          </a:p>
        </p:txBody>
      </p:sp>
      <p:sp>
        <p:nvSpPr>
          <p:cNvPr id="5" name="Espace réservé du pied de page 4">
            <a:extLst>
              <a:ext uri="{FF2B5EF4-FFF2-40B4-BE49-F238E27FC236}">
                <a16:creationId xmlns:a16="http://schemas.microsoft.com/office/drawing/2014/main" id="{23347DD6-06F3-494B-997B-B388291041DA}"/>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549A88DC-85E6-4844-B086-34AFC1C11FAE}"/>
              </a:ext>
            </a:extLst>
          </p:cNvPr>
          <p:cNvSpPr>
            <a:spLocks noGrp="1"/>
          </p:cNvSpPr>
          <p:nvPr>
            <p:ph type="sldNum" sz="quarter" idx="12"/>
          </p:nvPr>
        </p:nvSpPr>
        <p:spPr/>
        <p:txBody>
          <a:bodyPr/>
          <a:lstStyle/>
          <a:p>
            <a:fld id="{F88CFBEC-FD8C-48E6-AEC4-846090743C72}" type="slidenum">
              <a:rPr lang="fr-FR" smtClean="0"/>
              <a:t>‹#›</a:t>
            </a:fld>
            <a:endParaRPr lang="fr-FR"/>
          </a:p>
        </p:txBody>
      </p:sp>
    </p:spTree>
    <p:extLst>
      <p:ext uri="{BB962C8B-B14F-4D97-AF65-F5344CB8AC3E}">
        <p14:creationId xmlns:p14="http://schemas.microsoft.com/office/powerpoint/2010/main" val="2224617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5DE3C6-D5F6-468E-8416-EDE9B625B216}"/>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526F876-6F59-4D31-8BCC-3E49615F7231}"/>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695E1B0-1774-44EE-8CD5-C23C173D466D}"/>
              </a:ext>
            </a:extLst>
          </p:cNvPr>
          <p:cNvSpPr>
            <a:spLocks noGrp="1"/>
          </p:cNvSpPr>
          <p:nvPr>
            <p:ph type="dt" sz="half" idx="10"/>
          </p:nvPr>
        </p:nvSpPr>
        <p:spPr/>
        <p:txBody>
          <a:bodyPr/>
          <a:lstStyle/>
          <a:p>
            <a:fld id="{0A907119-9B38-4A1A-A88E-B0463BBFC435}" type="datetime1">
              <a:rPr lang="fr-FR" smtClean="0"/>
              <a:t>03/02/2021</a:t>
            </a:fld>
            <a:endParaRPr lang="fr-FR"/>
          </a:p>
        </p:txBody>
      </p:sp>
      <p:sp>
        <p:nvSpPr>
          <p:cNvPr id="5" name="Espace réservé du pied de page 4">
            <a:extLst>
              <a:ext uri="{FF2B5EF4-FFF2-40B4-BE49-F238E27FC236}">
                <a16:creationId xmlns:a16="http://schemas.microsoft.com/office/drawing/2014/main" id="{66831F32-2F37-4FE8-93E6-660856996B29}"/>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27E1F77A-7323-4D20-A487-516711946406}"/>
              </a:ext>
            </a:extLst>
          </p:cNvPr>
          <p:cNvSpPr>
            <a:spLocks noGrp="1"/>
          </p:cNvSpPr>
          <p:nvPr>
            <p:ph type="sldNum" sz="quarter" idx="12"/>
          </p:nvPr>
        </p:nvSpPr>
        <p:spPr/>
        <p:txBody>
          <a:bodyPr/>
          <a:lstStyle/>
          <a:p>
            <a:fld id="{F88CFBEC-FD8C-48E6-AEC4-846090743C72}" type="slidenum">
              <a:rPr lang="fr-FR" smtClean="0"/>
              <a:t>‹#›</a:t>
            </a:fld>
            <a:endParaRPr lang="fr-FR"/>
          </a:p>
        </p:txBody>
      </p:sp>
    </p:spTree>
    <p:extLst>
      <p:ext uri="{BB962C8B-B14F-4D97-AF65-F5344CB8AC3E}">
        <p14:creationId xmlns:p14="http://schemas.microsoft.com/office/powerpoint/2010/main" val="1774999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BDA34B-5A2A-4CC0-A1E5-CD2EA76F5B55}"/>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3AB5F51A-D496-4482-811B-D57E7E9F92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EEC3A0A3-4046-4A0E-A0C8-1D439A8FAE65}"/>
              </a:ext>
            </a:extLst>
          </p:cNvPr>
          <p:cNvSpPr>
            <a:spLocks noGrp="1"/>
          </p:cNvSpPr>
          <p:nvPr>
            <p:ph type="dt" sz="half" idx="10"/>
          </p:nvPr>
        </p:nvSpPr>
        <p:spPr/>
        <p:txBody>
          <a:bodyPr/>
          <a:lstStyle/>
          <a:p>
            <a:fld id="{FBF1A309-A729-48EA-A4B2-4F30ED76527A}" type="datetime1">
              <a:rPr lang="fr-FR" smtClean="0"/>
              <a:t>03/02/2021</a:t>
            </a:fld>
            <a:endParaRPr lang="fr-FR"/>
          </a:p>
        </p:txBody>
      </p:sp>
      <p:sp>
        <p:nvSpPr>
          <p:cNvPr id="5" name="Espace réservé du pied de page 4">
            <a:extLst>
              <a:ext uri="{FF2B5EF4-FFF2-40B4-BE49-F238E27FC236}">
                <a16:creationId xmlns:a16="http://schemas.microsoft.com/office/drawing/2014/main" id="{1FD94EC1-EF80-467E-A0DB-A956E8CFD5AB}"/>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8C93493D-BA79-4536-8C9F-11765D80D0FF}"/>
              </a:ext>
            </a:extLst>
          </p:cNvPr>
          <p:cNvSpPr>
            <a:spLocks noGrp="1"/>
          </p:cNvSpPr>
          <p:nvPr>
            <p:ph type="sldNum" sz="quarter" idx="12"/>
          </p:nvPr>
        </p:nvSpPr>
        <p:spPr/>
        <p:txBody>
          <a:bodyPr/>
          <a:lstStyle/>
          <a:p>
            <a:fld id="{F88CFBEC-FD8C-48E6-AEC4-846090743C72}" type="slidenum">
              <a:rPr lang="fr-FR" smtClean="0"/>
              <a:t>‹#›</a:t>
            </a:fld>
            <a:endParaRPr lang="fr-FR"/>
          </a:p>
        </p:txBody>
      </p:sp>
    </p:spTree>
    <p:extLst>
      <p:ext uri="{BB962C8B-B14F-4D97-AF65-F5344CB8AC3E}">
        <p14:creationId xmlns:p14="http://schemas.microsoft.com/office/powerpoint/2010/main" val="3031265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C6CCF8-254D-46D9-A5FD-E2745EA918BA}"/>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95079D0-C5FF-494C-8C89-7C95FE1C5E83}"/>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2DC2429E-39AA-46B1-B0C3-DF8CEABE232D}"/>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BED3B2A4-30FD-4085-9E28-D79F3D387153}"/>
              </a:ext>
            </a:extLst>
          </p:cNvPr>
          <p:cNvSpPr>
            <a:spLocks noGrp="1"/>
          </p:cNvSpPr>
          <p:nvPr>
            <p:ph type="dt" sz="half" idx="10"/>
          </p:nvPr>
        </p:nvSpPr>
        <p:spPr/>
        <p:txBody>
          <a:bodyPr/>
          <a:lstStyle/>
          <a:p>
            <a:fld id="{88240306-ABD3-46CB-85AA-325BCBD06641}" type="datetime1">
              <a:rPr lang="fr-FR" smtClean="0"/>
              <a:t>03/02/2021</a:t>
            </a:fld>
            <a:endParaRPr lang="fr-FR"/>
          </a:p>
        </p:txBody>
      </p:sp>
      <p:sp>
        <p:nvSpPr>
          <p:cNvPr id="6" name="Espace réservé du pied de page 5">
            <a:extLst>
              <a:ext uri="{FF2B5EF4-FFF2-40B4-BE49-F238E27FC236}">
                <a16:creationId xmlns:a16="http://schemas.microsoft.com/office/drawing/2014/main" id="{B53F6B06-931A-46E9-A9D8-B30926AA357F}"/>
              </a:ext>
            </a:extLst>
          </p:cNvPr>
          <p:cNvSpPr>
            <a:spLocks noGrp="1"/>
          </p:cNvSpPr>
          <p:nvPr>
            <p:ph type="ftr" sz="quarter" idx="11"/>
          </p:nvPr>
        </p:nvSpPr>
        <p:spPr/>
        <p:txBody>
          <a:bodyPr/>
          <a:lstStyle/>
          <a:p>
            <a:r>
              <a:rPr lang="fr-FR"/>
              <a:t>Cats acoustic data Project</a:t>
            </a:r>
          </a:p>
        </p:txBody>
      </p:sp>
      <p:sp>
        <p:nvSpPr>
          <p:cNvPr id="7" name="Espace réservé du numéro de diapositive 6">
            <a:extLst>
              <a:ext uri="{FF2B5EF4-FFF2-40B4-BE49-F238E27FC236}">
                <a16:creationId xmlns:a16="http://schemas.microsoft.com/office/drawing/2014/main" id="{DD59876F-CDEC-4E17-B5E2-BD4101E64024}"/>
              </a:ext>
            </a:extLst>
          </p:cNvPr>
          <p:cNvSpPr>
            <a:spLocks noGrp="1"/>
          </p:cNvSpPr>
          <p:nvPr>
            <p:ph type="sldNum" sz="quarter" idx="12"/>
          </p:nvPr>
        </p:nvSpPr>
        <p:spPr/>
        <p:txBody>
          <a:bodyPr/>
          <a:lstStyle/>
          <a:p>
            <a:fld id="{F88CFBEC-FD8C-48E6-AEC4-846090743C72}" type="slidenum">
              <a:rPr lang="fr-FR" smtClean="0"/>
              <a:t>‹#›</a:t>
            </a:fld>
            <a:endParaRPr lang="fr-FR"/>
          </a:p>
        </p:txBody>
      </p:sp>
    </p:spTree>
    <p:extLst>
      <p:ext uri="{BB962C8B-B14F-4D97-AF65-F5344CB8AC3E}">
        <p14:creationId xmlns:p14="http://schemas.microsoft.com/office/powerpoint/2010/main" val="149160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CD6920-29C4-4759-9B6F-88FFE644D738}"/>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8795278-C781-4BAA-99ED-2772EB3CB2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795D995E-37ED-40C0-B44F-B56015BADAA6}"/>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712CC7A9-C2C6-464F-8579-8FC0C57D09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959663C5-282E-495C-AE92-90BB05ABD52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EA1664AD-5031-4A85-908A-7DC7926869A0}"/>
              </a:ext>
            </a:extLst>
          </p:cNvPr>
          <p:cNvSpPr>
            <a:spLocks noGrp="1"/>
          </p:cNvSpPr>
          <p:nvPr>
            <p:ph type="dt" sz="half" idx="10"/>
          </p:nvPr>
        </p:nvSpPr>
        <p:spPr/>
        <p:txBody>
          <a:bodyPr/>
          <a:lstStyle/>
          <a:p>
            <a:fld id="{E3163A0C-66E7-4047-BFF4-66416DD51721}" type="datetime1">
              <a:rPr lang="fr-FR" smtClean="0"/>
              <a:t>03/02/2021</a:t>
            </a:fld>
            <a:endParaRPr lang="fr-FR"/>
          </a:p>
        </p:txBody>
      </p:sp>
      <p:sp>
        <p:nvSpPr>
          <p:cNvPr id="8" name="Espace réservé du pied de page 7">
            <a:extLst>
              <a:ext uri="{FF2B5EF4-FFF2-40B4-BE49-F238E27FC236}">
                <a16:creationId xmlns:a16="http://schemas.microsoft.com/office/drawing/2014/main" id="{5805F18E-C137-442B-AFEC-2982CB38A412}"/>
              </a:ext>
            </a:extLst>
          </p:cNvPr>
          <p:cNvSpPr>
            <a:spLocks noGrp="1"/>
          </p:cNvSpPr>
          <p:nvPr>
            <p:ph type="ftr" sz="quarter" idx="11"/>
          </p:nvPr>
        </p:nvSpPr>
        <p:spPr/>
        <p:txBody>
          <a:bodyPr/>
          <a:lstStyle/>
          <a:p>
            <a:r>
              <a:rPr lang="fr-FR"/>
              <a:t>Cats acoustic data Project</a:t>
            </a:r>
          </a:p>
        </p:txBody>
      </p:sp>
      <p:sp>
        <p:nvSpPr>
          <p:cNvPr id="9" name="Espace réservé du numéro de diapositive 8">
            <a:extLst>
              <a:ext uri="{FF2B5EF4-FFF2-40B4-BE49-F238E27FC236}">
                <a16:creationId xmlns:a16="http://schemas.microsoft.com/office/drawing/2014/main" id="{CE023C63-0B8E-4172-ADF3-5511645E1F55}"/>
              </a:ext>
            </a:extLst>
          </p:cNvPr>
          <p:cNvSpPr>
            <a:spLocks noGrp="1"/>
          </p:cNvSpPr>
          <p:nvPr>
            <p:ph type="sldNum" sz="quarter" idx="12"/>
          </p:nvPr>
        </p:nvSpPr>
        <p:spPr/>
        <p:txBody>
          <a:bodyPr/>
          <a:lstStyle/>
          <a:p>
            <a:fld id="{F88CFBEC-FD8C-48E6-AEC4-846090743C72}" type="slidenum">
              <a:rPr lang="fr-FR" smtClean="0"/>
              <a:t>‹#›</a:t>
            </a:fld>
            <a:endParaRPr lang="fr-FR"/>
          </a:p>
        </p:txBody>
      </p:sp>
    </p:spTree>
    <p:extLst>
      <p:ext uri="{BB962C8B-B14F-4D97-AF65-F5344CB8AC3E}">
        <p14:creationId xmlns:p14="http://schemas.microsoft.com/office/powerpoint/2010/main" val="1191384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E1A0D7-5C4D-4E02-9B0B-27443E6062F7}"/>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989B461F-7EE0-4FDC-987D-5805C65BB5B5}"/>
              </a:ext>
            </a:extLst>
          </p:cNvPr>
          <p:cNvSpPr>
            <a:spLocks noGrp="1"/>
          </p:cNvSpPr>
          <p:nvPr>
            <p:ph type="dt" sz="half" idx="10"/>
          </p:nvPr>
        </p:nvSpPr>
        <p:spPr/>
        <p:txBody>
          <a:bodyPr/>
          <a:lstStyle/>
          <a:p>
            <a:fld id="{00EE968F-5859-44A8-8E1C-6742C18194CF}" type="datetime1">
              <a:rPr lang="fr-FR" smtClean="0"/>
              <a:t>03/02/2021</a:t>
            </a:fld>
            <a:endParaRPr lang="fr-FR"/>
          </a:p>
        </p:txBody>
      </p:sp>
      <p:sp>
        <p:nvSpPr>
          <p:cNvPr id="4" name="Espace réservé du pied de page 3">
            <a:extLst>
              <a:ext uri="{FF2B5EF4-FFF2-40B4-BE49-F238E27FC236}">
                <a16:creationId xmlns:a16="http://schemas.microsoft.com/office/drawing/2014/main" id="{33971DA7-94CA-410C-8153-98113A0051C3}"/>
              </a:ext>
            </a:extLst>
          </p:cNvPr>
          <p:cNvSpPr>
            <a:spLocks noGrp="1"/>
          </p:cNvSpPr>
          <p:nvPr>
            <p:ph type="ftr" sz="quarter" idx="11"/>
          </p:nvPr>
        </p:nvSpPr>
        <p:spPr/>
        <p:txBody>
          <a:bodyPr/>
          <a:lstStyle/>
          <a:p>
            <a:r>
              <a:rPr lang="fr-FR"/>
              <a:t>Cats acoustic data Project</a:t>
            </a:r>
          </a:p>
        </p:txBody>
      </p:sp>
      <p:sp>
        <p:nvSpPr>
          <p:cNvPr id="5" name="Espace réservé du numéro de diapositive 4">
            <a:extLst>
              <a:ext uri="{FF2B5EF4-FFF2-40B4-BE49-F238E27FC236}">
                <a16:creationId xmlns:a16="http://schemas.microsoft.com/office/drawing/2014/main" id="{2B255B20-4A0E-46CF-8284-45B93A61D815}"/>
              </a:ext>
            </a:extLst>
          </p:cNvPr>
          <p:cNvSpPr>
            <a:spLocks noGrp="1"/>
          </p:cNvSpPr>
          <p:nvPr>
            <p:ph type="sldNum" sz="quarter" idx="12"/>
          </p:nvPr>
        </p:nvSpPr>
        <p:spPr/>
        <p:txBody>
          <a:bodyPr/>
          <a:lstStyle/>
          <a:p>
            <a:fld id="{F88CFBEC-FD8C-48E6-AEC4-846090743C72}" type="slidenum">
              <a:rPr lang="fr-FR" smtClean="0"/>
              <a:t>‹#›</a:t>
            </a:fld>
            <a:endParaRPr lang="fr-FR"/>
          </a:p>
        </p:txBody>
      </p:sp>
    </p:spTree>
    <p:extLst>
      <p:ext uri="{BB962C8B-B14F-4D97-AF65-F5344CB8AC3E}">
        <p14:creationId xmlns:p14="http://schemas.microsoft.com/office/powerpoint/2010/main" val="84900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61A2DA7-D935-49B6-ABAA-D2FC3E35BD7F}"/>
              </a:ext>
            </a:extLst>
          </p:cNvPr>
          <p:cNvSpPr>
            <a:spLocks noGrp="1"/>
          </p:cNvSpPr>
          <p:nvPr>
            <p:ph type="dt" sz="half" idx="10"/>
          </p:nvPr>
        </p:nvSpPr>
        <p:spPr/>
        <p:txBody>
          <a:bodyPr/>
          <a:lstStyle/>
          <a:p>
            <a:fld id="{0F78C9F2-59DD-4C3F-ABD5-FBC180154497}" type="datetime1">
              <a:rPr lang="fr-FR" smtClean="0"/>
              <a:t>03/02/2021</a:t>
            </a:fld>
            <a:endParaRPr lang="fr-FR"/>
          </a:p>
        </p:txBody>
      </p:sp>
      <p:sp>
        <p:nvSpPr>
          <p:cNvPr id="3" name="Espace réservé du pied de page 2">
            <a:extLst>
              <a:ext uri="{FF2B5EF4-FFF2-40B4-BE49-F238E27FC236}">
                <a16:creationId xmlns:a16="http://schemas.microsoft.com/office/drawing/2014/main" id="{66361F5E-ECAD-40EC-AD71-73EA0A9B0136}"/>
              </a:ext>
            </a:extLst>
          </p:cNvPr>
          <p:cNvSpPr>
            <a:spLocks noGrp="1"/>
          </p:cNvSpPr>
          <p:nvPr>
            <p:ph type="ftr" sz="quarter" idx="11"/>
          </p:nvPr>
        </p:nvSpPr>
        <p:spPr/>
        <p:txBody>
          <a:bodyPr/>
          <a:lstStyle/>
          <a:p>
            <a:r>
              <a:rPr lang="fr-FR"/>
              <a:t>Cats acoustic data Project</a:t>
            </a:r>
          </a:p>
        </p:txBody>
      </p:sp>
      <p:sp>
        <p:nvSpPr>
          <p:cNvPr id="4" name="Espace réservé du numéro de diapositive 3">
            <a:extLst>
              <a:ext uri="{FF2B5EF4-FFF2-40B4-BE49-F238E27FC236}">
                <a16:creationId xmlns:a16="http://schemas.microsoft.com/office/drawing/2014/main" id="{3055C30D-F56E-4D52-B8D7-F9DC8A605470}"/>
              </a:ext>
            </a:extLst>
          </p:cNvPr>
          <p:cNvSpPr>
            <a:spLocks noGrp="1"/>
          </p:cNvSpPr>
          <p:nvPr>
            <p:ph type="sldNum" sz="quarter" idx="12"/>
          </p:nvPr>
        </p:nvSpPr>
        <p:spPr/>
        <p:txBody>
          <a:bodyPr/>
          <a:lstStyle/>
          <a:p>
            <a:fld id="{F88CFBEC-FD8C-48E6-AEC4-846090743C72}" type="slidenum">
              <a:rPr lang="fr-FR" smtClean="0"/>
              <a:t>‹#›</a:t>
            </a:fld>
            <a:endParaRPr lang="fr-FR"/>
          </a:p>
        </p:txBody>
      </p:sp>
    </p:spTree>
    <p:extLst>
      <p:ext uri="{BB962C8B-B14F-4D97-AF65-F5344CB8AC3E}">
        <p14:creationId xmlns:p14="http://schemas.microsoft.com/office/powerpoint/2010/main" val="3604610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48BC96-57C4-4963-A02E-50FCC025909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1BD07ED0-4E6D-491D-9765-8DD5992D5B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5F614947-3672-4CB6-9486-3B12084757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1141C2E0-D70B-474B-8CA3-CC406671AD24}"/>
              </a:ext>
            </a:extLst>
          </p:cNvPr>
          <p:cNvSpPr>
            <a:spLocks noGrp="1"/>
          </p:cNvSpPr>
          <p:nvPr>
            <p:ph type="dt" sz="half" idx="10"/>
          </p:nvPr>
        </p:nvSpPr>
        <p:spPr/>
        <p:txBody>
          <a:bodyPr/>
          <a:lstStyle/>
          <a:p>
            <a:fld id="{DC489932-99BE-4D1A-AD8A-95BEEAF1FCF1}" type="datetime1">
              <a:rPr lang="fr-FR" smtClean="0"/>
              <a:t>03/02/2021</a:t>
            </a:fld>
            <a:endParaRPr lang="fr-FR"/>
          </a:p>
        </p:txBody>
      </p:sp>
      <p:sp>
        <p:nvSpPr>
          <p:cNvPr id="6" name="Espace réservé du pied de page 5">
            <a:extLst>
              <a:ext uri="{FF2B5EF4-FFF2-40B4-BE49-F238E27FC236}">
                <a16:creationId xmlns:a16="http://schemas.microsoft.com/office/drawing/2014/main" id="{3FC178ED-D40E-4B86-980F-769FF635D7DE}"/>
              </a:ext>
            </a:extLst>
          </p:cNvPr>
          <p:cNvSpPr>
            <a:spLocks noGrp="1"/>
          </p:cNvSpPr>
          <p:nvPr>
            <p:ph type="ftr" sz="quarter" idx="11"/>
          </p:nvPr>
        </p:nvSpPr>
        <p:spPr/>
        <p:txBody>
          <a:bodyPr/>
          <a:lstStyle/>
          <a:p>
            <a:r>
              <a:rPr lang="fr-FR"/>
              <a:t>Cats acoustic data Project</a:t>
            </a:r>
          </a:p>
        </p:txBody>
      </p:sp>
      <p:sp>
        <p:nvSpPr>
          <p:cNvPr id="7" name="Espace réservé du numéro de diapositive 6">
            <a:extLst>
              <a:ext uri="{FF2B5EF4-FFF2-40B4-BE49-F238E27FC236}">
                <a16:creationId xmlns:a16="http://schemas.microsoft.com/office/drawing/2014/main" id="{B7967F51-2E2D-4605-80C4-24EABAB745CC}"/>
              </a:ext>
            </a:extLst>
          </p:cNvPr>
          <p:cNvSpPr>
            <a:spLocks noGrp="1"/>
          </p:cNvSpPr>
          <p:nvPr>
            <p:ph type="sldNum" sz="quarter" idx="12"/>
          </p:nvPr>
        </p:nvSpPr>
        <p:spPr/>
        <p:txBody>
          <a:bodyPr/>
          <a:lstStyle/>
          <a:p>
            <a:fld id="{F88CFBEC-FD8C-48E6-AEC4-846090743C72}" type="slidenum">
              <a:rPr lang="fr-FR" smtClean="0"/>
              <a:t>‹#›</a:t>
            </a:fld>
            <a:endParaRPr lang="fr-FR"/>
          </a:p>
        </p:txBody>
      </p:sp>
    </p:spTree>
    <p:extLst>
      <p:ext uri="{BB962C8B-B14F-4D97-AF65-F5344CB8AC3E}">
        <p14:creationId xmlns:p14="http://schemas.microsoft.com/office/powerpoint/2010/main" val="3929292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0DA555-B693-48B5-B432-9D421E8BAEB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62C68133-27A0-4D8D-A984-37CEB9C0BA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EFD9B612-D905-43EC-8685-B3E6C69581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6840581-D05C-44B9-A172-9D632BF88185}"/>
              </a:ext>
            </a:extLst>
          </p:cNvPr>
          <p:cNvSpPr>
            <a:spLocks noGrp="1"/>
          </p:cNvSpPr>
          <p:nvPr>
            <p:ph type="dt" sz="half" idx="10"/>
          </p:nvPr>
        </p:nvSpPr>
        <p:spPr/>
        <p:txBody>
          <a:bodyPr/>
          <a:lstStyle/>
          <a:p>
            <a:fld id="{E447D20D-3149-4EFE-9BED-3919487FB5F9}" type="datetime1">
              <a:rPr lang="fr-FR" smtClean="0"/>
              <a:t>03/02/2021</a:t>
            </a:fld>
            <a:endParaRPr lang="fr-FR"/>
          </a:p>
        </p:txBody>
      </p:sp>
      <p:sp>
        <p:nvSpPr>
          <p:cNvPr id="6" name="Espace réservé du pied de page 5">
            <a:extLst>
              <a:ext uri="{FF2B5EF4-FFF2-40B4-BE49-F238E27FC236}">
                <a16:creationId xmlns:a16="http://schemas.microsoft.com/office/drawing/2014/main" id="{61F0F566-9C29-4BD4-AFD9-ADEFB6119666}"/>
              </a:ext>
            </a:extLst>
          </p:cNvPr>
          <p:cNvSpPr>
            <a:spLocks noGrp="1"/>
          </p:cNvSpPr>
          <p:nvPr>
            <p:ph type="ftr" sz="quarter" idx="11"/>
          </p:nvPr>
        </p:nvSpPr>
        <p:spPr/>
        <p:txBody>
          <a:bodyPr/>
          <a:lstStyle/>
          <a:p>
            <a:r>
              <a:rPr lang="fr-FR"/>
              <a:t>Cats acoustic data Project</a:t>
            </a:r>
          </a:p>
        </p:txBody>
      </p:sp>
      <p:sp>
        <p:nvSpPr>
          <p:cNvPr id="7" name="Espace réservé du numéro de diapositive 6">
            <a:extLst>
              <a:ext uri="{FF2B5EF4-FFF2-40B4-BE49-F238E27FC236}">
                <a16:creationId xmlns:a16="http://schemas.microsoft.com/office/drawing/2014/main" id="{9C1C941C-688D-4F0C-A104-D854F000D4B2}"/>
              </a:ext>
            </a:extLst>
          </p:cNvPr>
          <p:cNvSpPr>
            <a:spLocks noGrp="1"/>
          </p:cNvSpPr>
          <p:nvPr>
            <p:ph type="sldNum" sz="quarter" idx="12"/>
          </p:nvPr>
        </p:nvSpPr>
        <p:spPr/>
        <p:txBody>
          <a:bodyPr/>
          <a:lstStyle/>
          <a:p>
            <a:fld id="{F88CFBEC-FD8C-48E6-AEC4-846090743C72}" type="slidenum">
              <a:rPr lang="fr-FR" smtClean="0"/>
              <a:t>‹#›</a:t>
            </a:fld>
            <a:endParaRPr lang="fr-FR"/>
          </a:p>
        </p:txBody>
      </p:sp>
    </p:spTree>
    <p:extLst>
      <p:ext uri="{BB962C8B-B14F-4D97-AF65-F5344CB8AC3E}">
        <p14:creationId xmlns:p14="http://schemas.microsoft.com/office/powerpoint/2010/main" val="486630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45705EDE-E69A-4DF1-9B01-02093517E3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A04E9D51-A40B-4193-954E-8AED6B8DB8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6A42028-9FBA-4682-909A-ACF97713AB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084B4A-1B84-435B-B0FF-BDE61DF1A547}" type="datetime1">
              <a:rPr lang="fr-FR" smtClean="0"/>
              <a:t>03/02/2021</a:t>
            </a:fld>
            <a:endParaRPr lang="fr-FR"/>
          </a:p>
        </p:txBody>
      </p:sp>
      <p:sp>
        <p:nvSpPr>
          <p:cNvPr id="5" name="Espace réservé du pied de page 4">
            <a:extLst>
              <a:ext uri="{FF2B5EF4-FFF2-40B4-BE49-F238E27FC236}">
                <a16:creationId xmlns:a16="http://schemas.microsoft.com/office/drawing/2014/main" id="{C833389E-9F71-4E15-A192-AB9293EB6D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Cats acoustic data Project</a:t>
            </a:r>
          </a:p>
        </p:txBody>
      </p:sp>
      <p:sp>
        <p:nvSpPr>
          <p:cNvPr id="6" name="Espace réservé du numéro de diapositive 5">
            <a:extLst>
              <a:ext uri="{FF2B5EF4-FFF2-40B4-BE49-F238E27FC236}">
                <a16:creationId xmlns:a16="http://schemas.microsoft.com/office/drawing/2014/main" id="{79A9536B-53D3-4063-B844-89D95044F9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8CFBEC-FD8C-48E6-AEC4-846090743C72}" type="slidenum">
              <a:rPr lang="fr-FR" smtClean="0"/>
              <a:t>‹#›</a:t>
            </a:fld>
            <a:endParaRPr lang="fr-FR"/>
          </a:p>
        </p:txBody>
      </p:sp>
    </p:spTree>
    <p:extLst>
      <p:ext uri="{BB962C8B-B14F-4D97-AF65-F5344CB8AC3E}">
        <p14:creationId xmlns:p14="http://schemas.microsoft.com/office/powerpoint/2010/main" val="3252509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07/relationships/media" Target="../media/media3.wav"/><Relationship Id="rId7" Type="http://schemas.openxmlformats.org/officeDocument/2006/relationships/image" Target="../media/image24.png"/><Relationship Id="rId12" Type="http://schemas.openxmlformats.org/officeDocument/2006/relationships/image" Target="../media/image6.png"/><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notesSlide" Target="../notesSlides/notesSlide22.xml"/><Relationship Id="rId11" Type="http://schemas.openxmlformats.org/officeDocument/2006/relationships/image" Target="../media/image28.png"/><Relationship Id="rId5" Type="http://schemas.openxmlformats.org/officeDocument/2006/relationships/slideLayout" Target="../slideLayouts/slideLayout2.xml"/><Relationship Id="rId10" Type="http://schemas.openxmlformats.org/officeDocument/2006/relationships/image" Target="../media/image27.png"/><Relationship Id="rId4" Type="http://schemas.openxmlformats.org/officeDocument/2006/relationships/audio" Target="../media/media3.wav"/><Relationship Id="rId9"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97000">
              <a:schemeClr val="bg1">
                <a:lumMod val="85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2054" name="Picture 6" descr="Baby Cat Free PNG Image https://www.pngarts.com/explore/212515&#10;">
            <a:extLst>
              <a:ext uri="{FF2B5EF4-FFF2-40B4-BE49-F238E27FC236}">
                <a16:creationId xmlns:a16="http://schemas.microsoft.com/office/drawing/2014/main" id="{8F6E25D7-E6A2-4728-95F5-5244E45D06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 b="29351"/>
          <a:stretch/>
        </p:blipFill>
        <p:spPr bwMode="auto">
          <a:xfrm>
            <a:off x="297917" y="6358"/>
            <a:ext cx="7921143" cy="6922343"/>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DC8C58AC-C03E-42CF-9389-0267E62615A9}"/>
              </a:ext>
            </a:extLst>
          </p:cNvPr>
          <p:cNvSpPr>
            <a:spLocks noGrp="1"/>
          </p:cNvSpPr>
          <p:nvPr>
            <p:ph type="ctrTitle"/>
          </p:nvPr>
        </p:nvSpPr>
        <p:spPr>
          <a:xfrm>
            <a:off x="3722001" y="300299"/>
            <a:ext cx="7940429" cy="2387600"/>
          </a:xfrm>
          <a:ln>
            <a:noFill/>
          </a:ln>
        </p:spPr>
        <p:txBody>
          <a:bodyPr>
            <a:normAutofit/>
          </a:bodyPr>
          <a:lstStyle/>
          <a:p>
            <a:pPr algn="l"/>
            <a:r>
              <a:rPr lang="en-GB" sz="7200" dirty="0">
                <a:ln w="19050">
                  <a:noFill/>
                </a:ln>
                <a:solidFill>
                  <a:srgbClr val="0000A1"/>
                </a:solidFill>
                <a:latin typeface="Aharoni" panose="02010803020104030203" pitchFamily="2" charset="-79"/>
                <a:cs typeface="Aharoni" panose="02010803020104030203" pitchFamily="2" charset="-79"/>
              </a:rPr>
              <a:t>Cats acoustic data Project</a:t>
            </a:r>
          </a:p>
        </p:txBody>
      </p:sp>
      <p:sp>
        <p:nvSpPr>
          <p:cNvPr id="3" name="Sous-titre 2">
            <a:extLst>
              <a:ext uri="{FF2B5EF4-FFF2-40B4-BE49-F238E27FC236}">
                <a16:creationId xmlns:a16="http://schemas.microsoft.com/office/drawing/2014/main" id="{181BC457-8950-4EB8-AC30-F82B7E8D27AA}"/>
              </a:ext>
            </a:extLst>
          </p:cNvPr>
          <p:cNvSpPr>
            <a:spLocks noGrp="1"/>
          </p:cNvSpPr>
          <p:nvPr>
            <p:ph type="subTitle" idx="1"/>
          </p:nvPr>
        </p:nvSpPr>
        <p:spPr>
          <a:xfrm>
            <a:off x="3722001" y="2738378"/>
            <a:ext cx="8172082" cy="775835"/>
          </a:xfrm>
        </p:spPr>
        <p:txBody>
          <a:bodyPr/>
          <a:lstStyle/>
          <a:p>
            <a:pPr algn="l">
              <a:spcBef>
                <a:spcPts val="0"/>
              </a:spcBef>
            </a:pPr>
            <a:r>
              <a:rPr lang="fr-FR" dirty="0">
                <a:solidFill>
                  <a:schemeClr val="tx1">
                    <a:lumMod val="65000"/>
                    <a:lumOff val="35000"/>
                  </a:schemeClr>
                </a:solidFill>
              </a:rPr>
              <a:t>Bony Audrey</a:t>
            </a:r>
          </a:p>
          <a:p>
            <a:pPr algn="l">
              <a:spcBef>
                <a:spcPts val="0"/>
              </a:spcBef>
            </a:pPr>
            <a:r>
              <a:rPr lang="fr-FR" dirty="0">
                <a:solidFill>
                  <a:schemeClr val="tx1">
                    <a:lumMod val="65000"/>
                    <a:lumOff val="35000"/>
                  </a:schemeClr>
                </a:solidFill>
              </a:rPr>
              <a:t>De </a:t>
            </a:r>
            <a:r>
              <a:rPr lang="fr-FR" dirty="0" err="1">
                <a:solidFill>
                  <a:schemeClr val="tx1">
                    <a:lumMod val="65000"/>
                    <a:lumOff val="35000"/>
                  </a:schemeClr>
                </a:solidFill>
              </a:rPr>
              <a:t>Croutte</a:t>
            </a:r>
            <a:r>
              <a:rPr lang="fr-FR" dirty="0">
                <a:solidFill>
                  <a:schemeClr val="tx1">
                    <a:lumMod val="65000"/>
                    <a:lumOff val="35000"/>
                  </a:schemeClr>
                </a:solidFill>
              </a:rPr>
              <a:t> Anne-Victoire</a:t>
            </a:r>
          </a:p>
        </p:txBody>
      </p:sp>
      <p:pic>
        <p:nvPicPr>
          <p:cNvPr id="9" name="Picture 4" descr="MARS Logo - PNG and Vector - Logo Download">
            <a:extLst>
              <a:ext uri="{FF2B5EF4-FFF2-40B4-BE49-F238E27FC236}">
                <a16:creationId xmlns:a16="http://schemas.microsoft.com/office/drawing/2014/main" id="{E4C1C337-716D-4897-9018-9FE8C25BF5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14316" y="5811654"/>
            <a:ext cx="1655135" cy="474801"/>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CEA6CC3E-09AB-4F72-B9A5-C992F715D8B4}"/>
              </a:ext>
            </a:extLst>
          </p:cNvPr>
          <p:cNvSpPr txBox="1"/>
          <p:nvPr/>
        </p:nvSpPr>
        <p:spPr>
          <a:xfrm>
            <a:off x="5746525" y="4243950"/>
            <a:ext cx="3891379" cy="400110"/>
          </a:xfrm>
          <a:prstGeom prst="rect">
            <a:avLst/>
          </a:prstGeom>
          <a:noFill/>
        </p:spPr>
        <p:txBody>
          <a:bodyPr wrap="square" rtlCol="0">
            <a:spAutoFit/>
          </a:bodyPr>
          <a:lstStyle/>
          <a:p>
            <a:pPr algn="ctr"/>
            <a:r>
              <a:rPr lang="fr-FR" sz="2000" b="1" dirty="0" err="1">
                <a:solidFill>
                  <a:srgbClr val="000074"/>
                </a:solidFill>
              </a:rPr>
              <a:t>February</a:t>
            </a:r>
            <a:r>
              <a:rPr lang="fr-FR" sz="2000" b="1" dirty="0">
                <a:solidFill>
                  <a:srgbClr val="000074"/>
                </a:solidFill>
              </a:rPr>
              <a:t> 4th, 2021</a:t>
            </a:r>
          </a:p>
        </p:txBody>
      </p:sp>
      <p:sp>
        <p:nvSpPr>
          <p:cNvPr id="12" name="ZoneTexte 11">
            <a:extLst>
              <a:ext uri="{FF2B5EF4-FFF2-40B4-BE49-F238E27FC236}">
                <a16:creationId xmlns:a16="http://schemas.microsoft.com/office/drawing/2014/main" id="{F78D8D85-53A8-4A5A-A520-D362C9397012}"/>
              </a:ext>
            </a:extLst>
          </p:cNvPr>
          <p:cNvSpPr txBox="1"/>
          <p:nvPr/>
        </p:nvSpPr>
        <p:spPr>
          <a:xfrm>
            <a:off x="5512980" y="6203320"/>
            <a:ext cx="4000671" cy="646331"/>
          </a:xfrm>
          <a:prstGeom prst="rect">
            <a:avLst/>
          </a:prstGeom>
          <a:noFill/>
        </p:spPr>
        <p:txBody>
          <a:bodyPr wrap="square" rtlCol="0">
            <a:spAutoFit/>
          </a:bodyPr>
          <a:lstStyle/>
          <a:p>
            <a:r>
              <a:rPr lang="fr-FR" b="1" dirty="0" err="1">
                <a:solidFill>
                  <a:schemeClr val="tx1">
                    <a:lumMod val="65000"/>
                    <a:lumOff val="35000"/>
                  </a:schemeClr>
                </a:solidFill>
              </a:rPr>
              <a:t>Supervisors</a:t>
            </a:r>
            <a:r>
              <a:rPr lang="fr-FR" b="1" dirty="0">
                <a:solidFill>
                  <a:schemeClr val="tx1">
                    <a:lumMod val="65000"/>
                    <a:lumOff val="35000"/>
                  </a:schemeClr>
                </a:solidFill>
              </a:rPr>
              <a:t> : </a:t>
            </a:r>
            <a:r>
              <a:rPr lang="fr-FR" dirty="0">
                <a:solidFill>
                  <a:schemeClr val="tx1">
                    <a:lumMod val="65000"/>
                    <a:lumOff val="35000"/>
                  </a:schemeClr>
                </a:solidFill>
              </a:rPr>
              <a:t>Amandine </a:t>
            </a:r>
            <a:r>
              <a:rPr lang="fr-FR" dirty="0" err="1">
                <a:solidFill>
                  <a:schemeClr val="tx1">
                    <a:lumMod val="65000"/>
                    <a:lumOff val="35000"/>
                  </a:schemeClr>
                </a:solidFill>
              </a:rPr>
              <a:t>Schmutz</a:t>
            </a:r>
            <a:r>
              <a:rPr lang="fr-FR" dirty="0">
                <a:solidFill>
                  <a:schemeClr val="tx1">
                    <a:lumMod val="65000"/>
                    <a:lumOff val="35000"/>
                  </a:schemeClr>
                </a:solidFill>
              </a:rPr>
              <a:t> (Mars) </a:t>
            </a:r>
          </a:p>
          <a:p>
            <a:r>
              <a:rPr lang="fr-FR" dirty="0">
                <a:solidFill>
                  <a:schemeClr val="tx1">
                    <a:lumMod val="65000"/>
                    <a:lumOff val="35000"/>
                  </a:schemeClr>
                </a:solidFill>
              </a:rPr>
              <a:t>François Husson (</a:t>
            </a:r>
            <a:r>
              <a:rPr lang="fr-FR" dirty="0" err="1">
                <a:solidFill>
                  <a:schemeClr val="tx1">
                    <a:lumMod val="65000"/>
                    <a:lumOff val="35000"/>
                  </a:schemeClr>
                </a:solidFill>
              </a:rPr>
              <a:t>Agrocampus</a:t>
            </a:r>
            <a:r>
              <a:rPr lang="fr-FR" dirty="0">
                <a:solidFill>
                  <a:schemeClr val="tx1">
                    <a:lumMod val="65000"/>
                    <a:lumOff val="35000"/>
                  </a:schemeClr>
                </a:solidFill>
              </a:rPr>
              <a:t> Ouest)</a:t>
            </a:r>
          </a:p>
        </p:txBody>
      </p:sp>
      <p:pic>
        <p:nvPicPr>
          <p:cNvPr id="1026" name="Picture 2" descr="BAGAP research unit -">
            <a:extLst>
              <a:ext uri="{FF2B5EF4-FFF2-40B4-BE49-F238E27FC236}">
                <a16:creationId xmlns:a16="http://schemas.microsoft.com/office/drawing/2014/main" id="{731D9DD7-49DC-4CDC-AAF4-9390A8DC15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43623" y="6369591"/>
            <a:ext cx="2857500" cy="480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3689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B. Amplitude - Method</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10</a:t>
            </a:fld>
            <a:endParaRPr lang="fr-FR"/>
          </a:p>
        </p:txBody>
      </p:sp>
      <p:pic>
        <p:nvPicPr>
          <p:cNvPr id="7170" name="Picture 2">
            <a:extLst>
              <a:ext uri="{FF2B5EF4-FFF2-40B4-BE49-F238E27FC236}">
                <a16:creationId xmlns:a16="http://schemas.microsoft.com/office/drawing/2014/main" id="{A018DED1-68F0-4DFB-A66A-D302E080B3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7676" y="1251175"/>
            <a:ext cx="7296150" cy="31432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32AB287D-60BB-4472-8C77-C245FEEEEB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7638" y="3821149"/>
            <a:ext cx="7896225" cy="1485900"/>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a:extLst>
              <a:ext uri="{FF2B5EF4-FFF2-40B4-BE49-F238E27FC236}">
                <a16:creationId xmlns:a16="http://schemas.microsoft.com/office/drawing/2014/main" id="{821C4114-61BC-4609-9335-A2F2534D8536}"/>
              </a:ext>
            </a:extLst>
          </p:cNvPr>
          <p:cNvCxnSpPr>
            <a:cxnSpLocks/>
          </p:cNvCxnSpPr>
          <p:nvPr/>
        </p:nvCxnSpPr>
        <p:spPr>
          <a:xfrm>
            <a:off x="7536524" y="5428034"/>
            <a:ext cx="0" cy="47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04841B4-52BA-4BFE-ACB8-6443A90D263D}"/>
              </a:ext>
            </a:extLst>
          </p:cNvPr>
          <p:cNvSpPr txBox="1"/>
          <p:nvPr/>
        </p:nvSpPr>
        <p:spPr>
          <a:xfrm>
            <a:off x="6462450" y="5994927"/>
            <a:ext cx="2148149" cy="369332"/>
          </a:xfrm>
          <a:prstGeom prst="rect">
            <a:avLst/>
          </a:prstGeom>
          <a:noFill/>
        </p:spPr>
        <p:txBody>
          <a:bodyPr wrap="square" rtlCol="0">
            <a:spAutoFit/>
          </a:bodyPr>
          <a:lstStyle/>
          <a:p>
            <a:pPr algn="ctr"/>
            <a:r>
              <a:rPr lang="en-GB" dirty="0"/>
              <a:t>2 peaks</a:t>
            </a:r>
          </a:p>
        </p:txBody>
      </p:sp>
      <p:sp>
        <p:nvSpPr>
          <p:cNvPr id="6" name="Rectangle : coins arrondis 5">
            <a:extLst>
              <a:ext uri="{FF2B5EF4-FFF2-40B4-BE49-F238E27FC236}">
                <a16:creationId xmlns:a16="http://schemas.microsoft.com/office/drawing/2014/main" id="{4335357D-E5E4-49C6-B9A8-32BBC8F0AAB1}"/>
              </a:ext>
            </a:extLst>
          </p:cNvPr>
          <p:cNvSpPr/>
          <p:nvPr/>
        </p:nvSpPr>
        <p:spPr>
          <a:xfrm>
            <a:off x="793118" y="4173851"/>
            <a:ext cx="2091489" cy="651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Peak </a:t>
            </a:r>
            <a:r>
              <a:rPr lang="fr-FR" dirty="0" err="1"/>
              <a:t>detection</a:t>
            </a:r>
            <a:endParaRPr lang="fr-FR" dirty="0"/>
          </a:p>
        </p:txBody>
      </p:sp>
      <p:sp>
        <p:nvSpPr>
          <p:cNvPr id="7" name="Rectangle : coins arrondis 6">
            <a:extLst>
              <a:ext uri="{FF2B5EF4-FFF2-40B4-BE49-F238E27FC236}">
                <a16:creationId xmlns:a16="http://schemas.microsoft.com/office/drawing/2014/main" id="{2D438390-FE8E-4396-B06F-0EAB7C13FA18}"/>
              </a:ext>
            </a:extLst>
          </p:cNvPr>
          <p:cNvSpPr/>
          <p:nvPr/>
        </p:nvSpPr>
        <p:spPr>
          <a:xfrm>
            <a:off x="793117" y="2358572"/>
            <a:ext cx="2091489" cy="65115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Normalised Recordings</a:t>
            </a:r>
          </a:p>
        </p:txBody>
      </p:sp>
      <p:sp>
        <p:nvSpPr>
          <p:cNvPr id="26" name="Rectangle : coins arrondis 7">
            <a:extLst>
              <a:ext uri="{FF2B5EF4-FFF2-40B4-BE49-F238E27FC236}">
                <a16:creationId xmlns:a16="http://schemas.microsoft.com/office/drawing/2014/main" id="{29954A56-2D4A-42C3-BD1D-1065114C36A0}"/>
              </a:ext>
            </a:extLst>
          </p:cNvPr>
          <p:cNvSpPr/>
          <p:nvPr/>
        </p:nvSpPr>
        <p:spPr>
          <a:xfrm>
            <a:off x="793116" y="5831557"/>
            <a:ext cx="2091489" cy="651154"/>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Prediction</a:t>
            </a:r>
            <a:endParaRPr lang="fr-FR" dirty="0"/>
          </a:p>
        </p:txBody>
      </p:sp>
      <p:cxnSp>
        <p:nvCxnSpPr>
          <p:cNvPr id="36" name="Straight Arrow Connector 35">
            <a:extLst>
              <a:ext uri="{FF2B5EF4-FFF2-40B4-BE49-F238E27FC236}">
                <a16:creationId xmlns:a16="http://schemas.microsoft.com/office/drawing/2014/main" id="{32720BD8-D51D-4617-B002-9A1F598820CB}"/>
              </a:ext>
            </a:extLst>
          </p:cNvPr>
          <p:cNvCxnSpPr>
            <a:cxnSpLocks/>
            <a:stCxn id="7" idx="2"/>
            <a:endCxn id="6" idx="0"/>
          </p:cNvCxnSpPr>
          <p:nvPr/>
        </p:nvCxnSpPr>
        <p:spPr>
          <a:xfrm>
            <a:off x="1838862" y="3009726"/>
            <a:ext cx="1" cy="11641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E992B8C-C963-4E15-B114-142B7F5CE9DF}"/>
              </a:ext>
            </a:extLst>
          </p:cNvPr>
          <p:cNvCxnSpPr>
            <a:cxnSpLocks/>
            <a:stCxn id="6" idx="2"/>
            <a:endCxn id="26" idx="0"/>
          </p:cNvCxnSpPr>
          <p:nvPr/>
        </p:nvCxnSpPr>
        <p:spPr>
          <a:xfrm flipH="1">
            <a:off x="1838861" y="4825005"/>
            <a:ext cx="2" cy="10065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174" name="Picture 6">
            <a:extLst>
              <a:ext uri="{FF2B5EF4-FFF2-40B4-BE49-F238E27FC236}">
                <a16:creationId xmlns:a16="http://schemas.microsoft.com/office/drawing/2014/main" id="{9F8DB206-7367-4259-B8C8-FCD283FEAD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508" y="3232699"/>
            <a:ext cx="1304925" cy="36195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903F53E4-DB98-4B81-9024-011F4D0B06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5714" y="3247897"/>
            <a:ext cx="1304925" cy="36195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 coins arrondis 6">
            <a:extLst>
              <a:ext uri="{FF2B5EF4-FFF2-40B4-BE49-F238E27FC236}">
                <a16:creationId xmlns:a16="http://schemas.microsoft.com/office/drawing/2014/main" id="{E65CB8B4-677E-42DC-AB93-9B6916546262}"/>
              </a:ext>
            </a:extLst>
          </p:cNvPr>
          <p:cNvSpPr/>
          <p:nvPr/>
        </p:nvSpPr>
        <p:spPr>
          <a:xfrm>
            <a:off x="793117" y="1026443"/>
            <a:ext cx="2091489" cy="65115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Initial</a:t>
            </a:r>
          </a:p>
          <a:p>
            <a:pPr algn="ctr"/>
            <a:r>
              <a:rPr lang="en-US" dirty="0"/>
              <a:t>Recordings</a:t>
            </a:r>
          </a:p>
        </p:txBody>
      </p:sp>
      <p:cxnSp>
        <p:nvCxnSpPr>
          <p:cNvPr id="17" name="Straight Arrow Connector 16">
            <a:extLst>
              <a:ext uri="{FF2B5EF4-FFF2-40B4-BE49-F238E27FC236}">
                <a16:creationId xmlns:a16="http://schemas.microsoft.com/office/drawing/2014/main" id="{E097533D-D09F-45CD-92F3-5356BC65FD51}"/>
              </a:ext>
            </a:extLst>
          </p:cNvPr>
          <p:cNvCxnSpPr>
            <a:cxnSpLocks/>
            <a:stCxn id="16" idx="2"/>
            <a:endCxn id="7" idx="0"/>
          </p:cNvCxnSpPr>
          <p:nvPr/>
        </p:nvCxnSpPr>
        <p:spPr>
          <a:xfrm>
            <a:off x="1838862" y="1677597"/>
            <a:ext cx="0" cy="6809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D9729C11-C896-4748-9D66-A63DEA4C44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3801" y="1951600"/>
            <a:ext cx="7740046" cy="1525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8016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B. Amplitude - Results</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11</a:t>
            </a:fld>
            <a:endParaRPr lang="fr-FR" dirty="0"/>
          </a:p>
        </p:txBody>
      </p:sp>
      <p:pic>
        <p:nvPicPr>
          <p:cNvPr id="1026" name="Picture 2">
            <a:extLst>
              <a:ext uri="{FF2B5EF4-FFF2-40B4-BE49-F238E27FC236}">
                <a16:creationId xmlns:a16="http://schemas.microsoft.com/office/drawing/2014/main" id="{D22E745A-EFF3-4EFE-8049-2A5B1163B5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438" y="776288"/>
            <a:ext cx="9001125" cy="5305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709FFE3-55A1-4038-BE98-7CE72DF78730}"/>
              </a:ext>
            </a:extLst>
          </p:cNvPr>
          <p:cNvSpPr txBox="1"/>
          <p:nvPr/>
        </p:nvSpPr>
        <p:spPr>
          <a:xfrm>
            <a:off x="1952828" y="6081712"/>
            <a:ext cx="6220838" cy="646331"/>
          </a:xfrm>
          <a:prstGeom prst="rect">
            <a:avLst/>
          </a:prstGeom>
          <a:noFill/>
        </p:spPr>
        <p:txBody>
          <a:bodyPr wrap="square">
            <a:spAutoFit/>
          </a:bodyPr>
          <a:lstStyle/>
          <a:p>
            <a:r>
              <a:rPr lang="en-US" sz="1800" dirty="0">
                <a:solidFill>
                  <a:srgbClr val="000000"/>
                </a:solidFill>
                <a:effectLst/>
                <a:latin typeface="Calibri" panose="020F0502020204030204" pitchFamily="34" charset="0"/>
              </a:rPr>
              <a:t>MSE (Mean Square Error) = 2.52, the algorithm predicts the number of breaks with an </a:t>
            </a:r>
            <a:r>
              <a:rPr lang="en-US" sz="1800" b="1" dirty="0">
                <a:solidFill>
                  <a:srgbClr val="000000"/>
                </a:solidFill>
                <a:effectLst/>
                <a:latin typeface="Calibri" panose="020F0502020204030204" pitchFamily="34" charset="0"/>
              </a:rPr>
              <a:t>accuracy</a:t>
            </a:r>
            <a:r>
              <a:rPr lang="en-US" sz="1800" dirty="0">
                <a:solidFill>
                  <a:srgbClr val="000000"/>
                </a:solidFill>
                <a:effectLst/>
                <a:latin typeface="Calibri" panose="020F0502020204030204" pitchFamily="34" charset="0"/>
              </a:rPr>
              <a:t> </a:t>
            </a:r>
            <a:r>
              <a:rPr lang="en-US" sz="1800" b="1" dirty="0">
                <a:solidFill>
                  <a:srgbClr val="000000"/>
                </a:solidFill>
                <a:effectLst/>
                <a:latin typeface="Calibri" panose="020F0502020204030204" pitchFamily="34" charset="0"/>
              </a:rPr>
              <a:t>of around 1.6 break</a:t>
            </a:r>
            <a:endParaRPr lang="en-US" b="1" dirty="0"/>
          </a:p>
        </p:txBody>
      </p:sp>
    </p:spTree>
    <p:extLst>
      <p:ext uri="{BB962C8B-B14F-4D97-AF65-F5344CB8AC3E}">
        <p14:creationId xmlns:p14="http://schemas.microsoft.com/office/powerpoint/2010/main" val="2194143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a:t>
            </a:r>
          </a:p>
        </p:txBody>
      </p:sp>
      <p:sp>
        <p:nvSpPr>
          <p:cNvPr id="3" name="Rectangle : coins arrondis 2">
            <a:extLst>
              <a:ext uri="{FF2B5EF4-FFF2-40B4-BE49-F238E27FC236}">
                <a16:creationId xmlns:a16="http://schemas.microsoft.com/office/drawing/2014/main" id="{AD60AACE-BA56-44E7-AF88-468240FAD4E9}"/>
              </a:ext>
            </a:extLst>
          </p:cNvPr>
          <p:cNvSpPr/>
          <p:nvPr/>
        </p:nvSpPr>
        <p:spPr>
          <a:xfrm>
            <a:off x="2432488" y="1590523"/>
            <a:ext cx="2091489" cy="651154"/>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Train</a:t>
            </a:r>
          </a:p>
        </p:txBody>
      </p:sp>
      <p:sp>
        <p:nvSpPr>
          <p:cNvPr id="5" name="Rectangle : coins arrondis 4">
            <a:extLst>
              <a:ext uri="{FF2B5EF4-FFF2-40B4-BE49-F238E27FC236}">
                <a16:creationId xmlns:a16="http://schemas.microsoft.com/office/drawing/2014/main" id="{350FF51B-5195-4FA8-8877-18FC90639D5C}"/>
              </a:ext>
            </a:extLst>
          </p:cNvPr>
          <p:cNvSpPr/>
          <p:nvPr/>
        </p:nvSpPr>
        <p:spPr>
          <a:xfrm>
            <a:off x="2432488" y="2505926"/>
            <a:ext cx="2091489" cy="651154"/>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a:t>
            </a:r>
          </a:p>
          <a:p>
            <a:pPr algn="ctr"/>
            <a:r>
              <a:rPr lang="en-US" dirty="0"/>
              <a:t>Algorithm</a:t>
            </a:r>
          </a:p>
        </p:txBody>
      </p:sp>
      <p:sp>
        <p:nvSpPr>
          <p:cNvPr id="7" name="Rectangle : coins arrondis 6">
            <a:extLst>
              <a:ext uri="{FF2B5EF4-FFF2-40B4-BE49-F238E27FC236}">
                <a16:creationId xmlns:a16="http://schemas.microsoft.com/office/drawing/2014/main" id="{2D438390-FE8E-4396-B06F-0EAB7C13FA18}"/>
              </a:ext>
            </a:extLst>
          </p:cNvPr>
          <p:cNvSpPr/>
          <p:nvPr/>
        </p:nvSpPr>
        <p:spPr>
          <a:xfrm>
            <a:off x="5448323" y="1602155"/>
            <a:ext cx="2091489" cy="651154"/>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Initial</a:t>
            </a:r>
          </a:p>
          <a:p>
            <a:pPr algn="ctr"/>
            <a:r>
              <a:rPr lang="en-US" dirty="0"/>
              <a:t>Recordings</a:t>
            </a:r>
          </a:p>
        </p:txBody>
      </p:sp>
      <p:sp>
        <p:nvSpPr>
          <p:cNvPr id="8" name="Rectangle : coins arrondis 7">
            <a:extLst>
              <a:ext uri="{FF2B5EF4-FFF2-40B4-BE49-F238E27FC236}">
                <a16:creationId xmlns:a16="http://schemas.microsoft.com/office/drawing/2014/main" id="{042ED8A3-C66D-4F5F-90C2-0023B22CE57B}"/>
              </a:ext>
            </a:extLst>
          </p:cNvPr>
          <p:cNvSpPr/>
          <p:nvPr/>
        </p:nvSpPr>
        <p:spPr>
          <a:xfrm>
            <a:off x="5448324" y="5440236"/>
            <a:ext cx="2091489" cy="651154"/>
          </a:xfrm>
          <a:prstGeom prst="roundRect">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Finale </a:t>
            </a:r>
            <a:r>
              <a:rPr lang="fr-FR" dirty="0" err="1"/>
              <a:t>Prediction</a:t>
            </a:r>
            <a:endParaRPr lang="fr-FR" dirty="0"/>
          </a:p>
        </p:txBody>
      </p:sp>
      <p:sp>
        <p:nvSpPr>
          <p:cNvPr id="9" name="ZoneTexte 8">
            <a:extLst>
              <a:ext uri="{FF2B5EF4-FFF2-40B4-BE49-F238E27FC236}">
                <a16:creationId xmlns:a16="http://schemas.microsoft.com/office/drawing/2014/main" id="{9F2925F2-BDB9-4EC0-A73E-ED1D1496CC4A}"/>
              </a:ext>
            </a:extLst>
          </p:cNvPr>
          <p:cNvSpPr txBox="1"/>
          <p:nvPr/>
        </p:nvSpPr>
        <p:spPr>
          <a:xfrm>
            <a:off x="1524103" y="3421329"/>
            <a:ext cx="1816770" cy="830997"/>
          </a:xfrm>
          <a:prstGeom prst="rect">
            <a:avLst/>
          </a:prstGeom>
          <a:noFill/>
        </p:spPr>
        <p:txBody>
          <a:bodyPr wrap="square" rtlCol="0">
            <a:spAutoFit/>
          </a:bodyPr>
          <a:lstStyle/>
          <a:p>
            <a:pPr algn="ctr"/>
            <a:r>
              <a:rPr lang="fr-FR" sz="2400" b="1" dirty="0">
                <a:solidFill>
                  <a:schemeClr val="accent2"/>
                </a:solidFill>
              </a:rPr>
              <a:t>1. Model Training</a:t>
            </a:r>
          </a:p>
        </p:txBody>
      </p:sp>
      <p:sp>
        <p:nvSpPr>
          <p:cNvPr id="12" name="Rectangle : coins arrondis 11">
            <a:extLst>
              <a:ext uri="{FF2B5EF4-FFF2-40B4-BE49-F238E27FC236}">
                <a16:creationId xmlns:a16="http://schemas.microsoft.com/office/drawing/2014/main" id="{9F538B6C-1789-49E2-B3E0-D811BA1A8E64}"/>
              </a:ext>
            </a:extLst>
          </p:cNvPr>
          <p:cNvSpPr/>
          <p:nvPr/>
        </p:nvSpPr>
        <p:spPr>
          <a:xfrm>
            <a:off x="5441070" y="2981478"/>
            <a:ext cx="2091489" cy="651154"/>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from the Algorithm</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12</a:t>
            </a:fld>
            <a:endParaRPr lang="fr-FR"/>
          </a:p>
        </p:txBody>
      </p:sp>
      <p:cxnSp>
        <p:nvCxnSpPr>
          <p:cNvPr id="13" name="Straight Arrow Connector 12">
            <a:extLst>
              <a:ext uri="{FF2B5EF4-FFF2-40B4-BE49-F238E27FC236}">
                <a16:creationId xmlns:a16="http://schemas.microsoft.com/office/drawing/2014/main" id="{D10B0164-7025-4925-A465-CBD64EE0D051}"/>
              </a:ext>
            </a:extLst>
          </p:cNvPr>
          <p:cNvCxnSpPr>
            <a:cxnSpLocks/>
            <a:stCxn id="3" idx="2"/>
            <a:endCxn id="5" idx="0"/>
          </p:cNvCxnSpPr>
          <p:nvPr/>
        </p:nvCxnSpPr>
        <p:spPr>
          <a:xfrm>
            <a:off x="3478233" y="2241677"/>
            <a:ext cx="0" cy="2642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208F24D-991F-4CE1-A907-5FD12DF865EA}"/>
              </a:ext>
            </a:extLst>
          </p:cNvPr>
          <p:cNvCxnSpPr>
            <a:cxnSpLocks/>
            <a:stCxn id="5" idx="2"/>
            <a:endCxn id="12" idx="1"/>
          </p:cNvCxnSpPr>
          <p:nvPr/>
        </p:nvCxnSpPr>
        <p:spPr>
          <a:xfrm>
            <a:off x="3478233" y="3157080"/>
            <a:ext cx="1962837" cy="1499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 coins arrondis 7">
            <a:extLst>
              <a:ext uri="{FF2B5EF4-FFF2-40B4-BE49-F238E27FC236}">
                <a16:creationId xmlns:a16="http://schemas.microsoft.com/office/drawing/2014/main" id="{29954A56-2D4A-42C3-BD1D-1065114C36A0}"/>
              </a:ext>
            </a:extLst>
          </p:cNvPr>
          <p:cNvSpPr/>
          <p:nvPr/>
        </p:nvSpPr>
        <p:spPr>
          <a:xfrm>
            <a:off x="5441069" y="3959706"/>
            <a:ext cx="2091489" cy="651154"/>
          </a:xfrm>
          <a:prstGeom prst="roundRect">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Probability</a:t>
            </a:r>
            <a:r>
              <a:rPr lang="fr-FR" dirty="0"/>
              <a:t> profile of </a:t>
            </a:r>
            <a:r>
              <a:rPr lang="fr-FR" dirty="0" err="1"/>
              <a:t>being</a:t>
            </a:r>
            <a:r>
              <a:rPr lang="fr-FR" dirty="0"/>
              <a:t> a break</a:t>
            </a:r>
          </a:p>
        </p:txBody>
      </p:sp>
      <p:cxnSp>
        <p:nvCxnSpPr>
          <p:cNvPr id="33" name="Straight Arrow Connector 32">
            <a:extLst>
              <a:ext uri="{FF2B5EF4-FFF2-40B4-BE49-F238E27FC236}">
                <a16:creationId xmlns:a16="http://schemas.microsoft.com/office/drawing/2014/main" id="{831ACD6D-D301-48EE-8B92-5D9BED4E50EE}"/>
              </a:ext>
            </a:extLst>
          </p:cNvPr>
          <p:cNvCxnSpPr>
            <a:cxnSpLocks/>
            <a:stCxn id="7" idx="2"/>
            <a:endCxn id="12" idx="0"/>
          </p:cNvCxnSpPr>
          <p:nvPr/>
        </p:nvCxnSpPr>
        <p:spPr>
          <a:xfrm flipH="1">
            <a:off x="6486815" y="2253309"/>
            <a:ext cx="7253" cy="7281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1469B8-2994-4EDD-B213-20289462503C}"/>
              </a:ext>
            </a:extLst>
          </p:cNvPr>
          <p:cNvCxnSpPr>
            <a:cxnSpLocks/>
            <a:stCxn id="12" idx="2"/>
            <a:endCxn id="26" idx="0"/>
          </p:cNvCxnSpPr>
          <p:nvPr/>
        </p:nvCxnSpPr>
        <p:spPr>
          <a:xfrm flipH="1">
            <a:off x="6486814" y="3632632"/>
            <a:ext cx="1" cy="3270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1C7583D-9863-47A7-8121-E96A35DBE03E}"/>
              </a:ext>
            </a:extLst>
          </p:cNvPr>
          <p:cNvCxnSpPr>
            <a:cxnSpLocks/>
            <a:stCxn id="26" idx="2"/>
            <a:endCxn id="8" idx="0"/>
          </p:cNvCxnSpPr>
          <p:nvPr/>
        </p:nvCxnSpPr>
        <p:spPr>
          <a:xfrm>
            <a:off x="6486814" y="4610860"/>
            <a:ext cx="7255" cy="8293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ZoneTexte 8">
            <a:extLst>
              <a:ext uri="{FF2B5EF4-FFF2-40B4-BE49-F238E27FC236}">
                <a16:creationId xmlns:a16="http://schemas.microsoft.com/office/drawing/2014/main" id="{57B54E89-79C5-423D-BFA5-A4CEAB534E16}"/>
              </a:ext>
            </a:extLst>
          </p:cNvPr>
          <p:cNvSpPr txBox="1"/>
          <p:nvPr/>
        </p:nvSpPr>
        <p:spPr>
          <a:xfrm>
            <a:off x="8083237" y="2168924"/>
            <a:ext cx="1816770" cy="830997"/>
          </a:xfrm>
          <a:prstGeom prst="rect">
            <a:avLst/>
          </a:prstGeom>
          <a:noFill/>
        </p:spPr>
        <p:txBody>
          <a:bodyPr wrap="square" rtlCol="0">
            <a:spAutoFit/>
          </a:bodyPr>
          <a:lstStyle/>
          <a:p>
            <a:pPr algn="ctr"/>
            <a:r>
              <a:rPr lang="fr-FR" sz="2400" b="1" dirty="0">
                <a:solidFill>
                  <a:schemeClr val="accent1"/>
                </a:solidFill>
              </a:rPr>
              <a:t>2. Model Application</a:t>
            </a:r>
          </a:p>
        </p:txBody>
      </p:sp>
      <p:pic>
        <p:nvPicPr>
          <p:cNvPr id="9218" name="Picture 2">
            <a:extLst>
              <a:ext uri="{FF2B5EF4-FFF2-40B4-BE49-F238E27FC236}">
                <a16:creationId xmlns:a16="http://schemas.microsoft.com/office/drawing/2014/main" id="{8E837160-126C-4A6F-A927-78B22E0AE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8825"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ACBFEB0C-2AC0-4461-862C-DEF4EC7389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6837"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527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a:t>
            </a:r>
          </a:p>
        </p:txBody>
      </p:sp>
      <p:sp>
        <p:nvSpPr>
          <p:cNvPr id="3" name="Rectangle : coins arrondis 2">
            <a:extLst>
              <a:ext uri="{FF2B5EF4-FFF2-40B4-BE49-F238E27FC236}">
                <a16:creationId xmlns:a16="http://schemas.microsoft.com/office/drawing/2014/main" id="{AD60AACE-BA56-44E7-AF88-468240FAD4E9}"/>
              </a:ext>
            </a:extLst>
          </p:cNvPr>
          <p:cNvSpPr/>
          <p:nvPr/>
        </p:nvSpPr>
        <p:spPr>
          <a:xfrm>
            <a:off x="2432488" y="1590523"/>
            <a:ext cx="2091489" cy="651154"/>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Train</a:t>
            </a:r>
          </a:p>
        </p:txBody>
      </p:sp>
      <p:sp>
        <p:nvSpPr>
          <p:cNvPr id="5" name="Rectangle : coins arrondis 4">
            <a:extLst>
              <a:ext uri="{FF2B5EF4-FFF2-40B4-BE49-F238E27FC236}">
                <a16:creationId xmlns:a16="http://schemas.microsoft.com/office/drawing/2014/main" id="{350FF51B-5195-4FA8-8877-18FC90639D5C}"/>
              </a:ext>
            </a:extLst>
          </p:cNvPr>
          <p:cNvSpPr/>
          <p:nvPr/>
        </p:nvSpPr>
        <p:spPr>
          <a:xfrm>
            <a:off x="2432488" y="2505926"/>
            <a:ext cx="2091489" cy="651154"/>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a:t>
            </a:r>
          </a:p>
          <a:p>
            <a:pPr algn="ctr"/>
            <a:r>
              <a:rPr lang="en-US" dirty="0"/>
              <a:t>Algorithm</a:t>
            </a:r>
          </a:p>
        </p:txBody>
      </p:sp>
      <p:sp>
        <p:nvSpPr>
          <p:cNvPr id="7" name="Rectangle : coins arrondis 6">
            <a:extLst>
              <a:ext uri="{FF2B5EF4-FFF2-40B4-BE49-F238E27FC236}">
                <a16:creationId xmlns:a16="http://schemas.microsoft.com/office/drawing/2014/main" id="{2D438390-FE8E-4396-B06F-0EAB7C13FA18}"/>
              </a:ext>
            </a:extLst>
          </p:cNvPr>
          <p:cNvSpPr/>
          <p:nvPr/>
        </p:nvSpPr>
        <p:spPr>
          <a:xfrm>
            <a:off x="5448323" y="1602155"/>
            <a:ext cx="2091489" cy="651154"/>
          </a:xfrm>
          <a:prstGeom prst="roundRect">
            <a:avLst/>
          </a:prstGeom>
          <a:solidFill>
            <a:schemeClr val="accent6">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Initial</a:t>
            </a:r>
          </a:p>
          <a:p>
            <a:pPr algn="ctr"/>
            <a:r>
              <a:rPr lang="en-US" dirty="0"/>
              <a:t>Recordings</a:t>
            </a:r>
          </a:p>
        </p:txBody>
      </p:sp>
      <p:sp>
        <p:nvSpPr>
          <p:cNvPr id="8" name="Rectangle : coins arrondis 7">
            <a:extLst>
              <a:ext uri="{FF2B5EF4-FFF2-40B4-BE49-F238E27FC236}">
                <a16:creationId xmlns:a16="http://schemas.microsoft.com/office/drawing/2014/main" id="{042ED8A3-C66D-4F5F-90C2-0023B22CE57B}"/>
              </a:ext>
            </a:extLst>
          </p:cNvPr>
          <p:cNvSpPr/>
          <p:nvPr/>
        </p:nvSpPr>
        <p:spPr>
          <a:xfrm>
            <a:off x="5448324" y="5440236"/>
            <a:ext cx="2091489" cy="651154"/>
          </a:xfrm>
          <a:prstGeom prst="roundRect">
            <a:avLst/>
          </a:prstGeom>
          <a:solidFill>
            <a:schemeClr val="accent6">
              <a:lumMod val="50000"/>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Finale </a:t>
            </a:r>
            <a:r>
              <a:rPr lang="fr-FR" dirty="0" err="1"/>
              <a:t>Prediction</a:t>
            </a:r>
            <a:endParaRPr lang="fr-FR" dirty="0"/>
          </a:p>
        </p:txBody>
      </p:sp>
      <p:sp>
        <p:nvSpPr>
          <p:cNvPr id="9" name="ZoneTexte 8">
            <a:extLst>
              <a:ext uri="{FF2B5EF4-FFF2-40B4-BE49-F238E27FC236}">
                <a16:creationId xmlns:a16="http://schemas.microsoft.com/office/drawing/2014/main" id="{9F2925F2-BDB9-4EC0-A73E-ED1D1496CC4A}"/>
              </a:ext>
            </a:extLst>
          </p:cNvPr>
          <p:cNvSpPr txBox="1"/>
          <p:nvPr/>
        </p:nvSpPr>
        <p:spPr>
          <a:xfrm>
            <a:off x="1524103" y="3421329"/>
            <a:ext cx="1816770" cy="830997"/>
          </a:xfrm>
          <a:prstGeom prst="rect">
            <a:avLst/>
          </a:prstGeom>
          <a:noFill/>
        </p:spPr>
        <p:txBody>
          <a:bodyPr wrap="square" rtlCol="0">
            <a:spAutoFit/>
          </a:bodyPr>
          <a:lstStyle/>
          <a:p>
            <a:pPr algn="ctr"/>
            <a:r>
              <a:rPr lang="fr-FR" sz="2400" b="1" dirty="0">
                <a:solidFill>
                  <a:schemeClr val="accent2"/>
                </a:solidFill>
              </a:rPr>
              <a:t>1. Model Training</a:t>
            </a:r>
          </a:p>
        </p:txBody>
      </p:sp>
      <p:sp>
        <p:nvSpPr>
          <p:cNvPr id="12" name="Rectangle : coins arrondis 11">
            <a:extLst>
              <a:ext uri="{FF2B5EF4-FFF2-40B4-BE49-F238E27FC236}">
                <a16:creationId xmlns:a16="http://schemas.microsoft.com/office/drawing/2014/main" id="{9F538B6C-1789-49E2-B3E0-D811BA1A8E64}"/>
              </a:ext>
            </a:extLst>
          </p:cNvPr>
          <p:cNvSpPr/>
          <p:nvPr/>
        </p:nvSpPr>
        <p:spPr>
          <a:xfrm>
            <a:off x="5441070" y="2981478"/>
            <a:ext cx="2091489" cy="651154"/>
          </a:xfrm>
          <a:prstGeom prst="roundRect">
            <a:avLst/>
          </a:prstGeom>
          <a:solidFill>
            <a:schemeClr val="accent1">
              <a:lumMod val="75000"/>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from the Algorithm</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13</a:t>
            </a:fld>
            <a:endParaRPr lang="fr-FR"/>
          </a:p>
        </p:txBody>
      </p:sp>
      <p:cxnSp>
        <p:nvCxnSpPr>
          <p:cNvPr id="13" name="Straight Arrow Connector 12">
            <a:extLst>
              <a:ext uri="{FF2B5EF4-FFF2-40B4-BE49-F238E27FC236}">
                <a16:creationId xmlns:a16="http://schemas.microsoft.com/office/drawing/2014/main" id="{D10B0164-7025-4925-A465-CBD64EE0D051}"/>
              </a:ext>
            </a:extLst>
          </p:cNvPr>
          <p:cNvCxnSpPr>
            <a:cxnSpLocks/>
            <a:stCxn id="3" idx="2"/>
            <a:endCxn id="5" idx="0"/>
          </p:cNvCxnSpPr>
          <p:nvPr/>
        </p:nvCxnSpPr>
        <p:spPr>
          <a:xfrm>
            <a:off x="3478233" y="2241677"/>
            <a:ext cx="0" cy="2642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208F24D-991F-4CE1-A907-5FD12DF865EA}"/>
              </a:ext>
            </a:extLst>
          </p:cNvPr>
          <p:cNvCxnSpPr>
            <a:cxnSpLocks/>
            <a:stCxn id="5" idx="2"/>
            <a:endCxn id="12" idx="1"/>
          </p:cNvCxnSpPr>
          <p:nvPr/>
        </p:nvCxnSpPr>
        <p:spPr>
          <a:xfrm>
            <a:off x="3478233" y="3157080"/>
            <a:ext cx="1962837" cy="149975"/>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 coins arrondis 7">
            <a:extLst>
              <a:ext uri="{FF2B5EF4-FFF2-40B4-BE49-F238E27FC236}">
                <a16:creationId xmlns:a16="http://schemas.microsoft.com/office/drawing/2014/main" id="{29954A56-2D4A-42C3-BD1D-1065114C36A0}"/>
              </a:ext>
            </a:extLst>
          </p:cNvPr>
          <p:cNvSpPr/>
          <p:nvPr/>
        </p:nvSpPr>
        <p:spPr>
          <a:xfrm>
            <a:off x="5441069" y="3959706"/>
            <a:ext cx="2091489" cy="651154"/>
          </a:xfrm>
          <a:prstGeom prst="roundRect">
            <a:avLst/>
          </a:prstGeom>
          <a:solidFill>
            <a:schemeClr val="accent6">
              <a:lumMod val="50000"/>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Probability</a:t>
            </a:r>
            <a:r>
              <a:rPr lang="fr-FR" dirty="0"/>
              <a:t> profile of </a:t>
            </a:r>
            <a:r>
              <a:rPr lang="fr-FR" dirty="0" err="1"/>
              <a:t>being</a:t>
            </a:r>
            <a:r>
              <a:rPr lang="fr-FR" dirty="0"/>
              <a:t> a break</a:t>
            </a:r>
          </a:p>
        </p:txBody>
      </p:sp>
      <p:cxnSp>
        <p:nvCxnSpPr>
          <p:cNvPr id="33" name="Straight Arrow Connector 32">
            <a:extLst>
              <a:ext uri="{FF2B5EF4-FFF2-40B4-BE49-F238E27FC236}">
                <a16:creationId xmlns:a16="http://schemas.microsoft.com/office/drawing/2014/main" id="{831ACD6D-D301-48EE-8B92-5D9BED4E50EE}"/>
              </a:ext>
            </a:extLst>
          </p:cNvPr>
          <p:cNvCxnSpPr>
            <a:cxnSpLocks/>
            <a:stCxn id="7" idx="2"/>
            <a:endCxn id="12" idx="0"/>
          </p:cNvCxnSpPr>
          <p:nvPr/>
        </p:nvCxnSpPr>
        <p:spPr>
          <a:xfrm flipH="1">
            <a:off x="6486815" y="2253309"/>
            <a:ext cx="7253" cy="728169"/>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1469B8-2994-4EDD-B213-20289462503C}"/>
              </a:ext>
            </a:extLst>
          </p:cNvPr>
          <p:cNvCxnSpPr>
            <a:cxnSpLocks/>
            <a:stCxn id="12" idx="2"/>
            <a:endCxn id="26" idx="0"/>
          </p:cNvCxnSpPr>
          <p:nvPr/>
        </p:nvCxnSpPr>
        <p:spPr>
          <a:xfrm flipH="1">
            <a:off x="6486814" y="3632632"/>
            <a:ext cx="1" cy="327074"/>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1C7583D-9863-47A7-8121-E96A35DBE03E}"/>
              </a:ext>
            </a:extLst>
          </p:cNvPr>
          <p:cNvCxnSpPr>
            <a:cxnSpLocks/>
            <a:stCxn id="26" idx="2"/>
            <a:endCxn id="8" idx="0"/>
          </p:cNvCxnSpPr>
          <p:nvPr/>
        </p:nvCxnSpPr>
        <p:spPr>
          <a:xfrm>
            <a:off x="6486814" y="4610860"/>
            <a:ext cx="7255" cy="829376"/>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ZoneTexte 8">
            <a:extLst>
              <a:ext uri="{FF2B5EF4-FFF2-40B4-BE49-F238E27FC236}">
                <a16:creationId xmlns:a16="http://schemas.microsoft.com/office/drawing/2014/main" id="{57B54E89-79C5-423D-BFA5-A4CEAB534E16}"/>
              </a:ext>
            </a:extLst>
          </p:cNvPr>
          <p:cNvSpPr txBox="1"/>
          <p:nvPr/>
        </p:nvSpPr>
        <p:spPr>
          <a:xfrm>
            <a:off x="8083237" y="2168924"/>
            <a:ext cx="1816770" cy="830997"/>
          </a:xfrm>
          <a:prstGeom prst="rect">
            <a:avLst/>
          </a:prstGeom>
          <a:noFill/>
        </p:spPr>
        <p:txBody>
          <a:bodyPr wrap="square" rtlCol="0">
            <a:spAutoFit/>
          </a:bodyPr>
          <a:lstStyle/>
          <a:p>
            <a:pPr algn="ctr"/>
            <a:r>
              <a:rPr lang="fr-FR" sz="2400" b="1" dirty="0">
                <a:solidFill>
                  <a:schemeClr val="accent1">
                    <a:alpha val="20000"/>
                  </a:schemeClr>
                </a:solidFill>
              </a:rPr>
              <a:t>2. Model Application</a:t>
            </a:r>
          </a:p>
        </p:txBody>
      </p:sp>
      <p:pic>
        <p:nvPicPr>
          <p:cNvPr id="9218" name="Picture 2">
            <a:extLst>
              <a:ext uri="{FF2B5EF4-FFF2-40B4-BE49-F238E27FC236}">
                <a16:creationId xmlns:a16="http://schemas.microsoft.com/office/drawing/2014/main" id="{8E837160-126C-4A6F-A927-78B22E0AE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5805"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ACBFEB0C-2AC0-4461-862C-DEF4EC7389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6837"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430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B9CF38C5-051C-4764-B6E3-AB1692B16058}"/>
              </a:ext>
            </a:extLst>
          </p:cNvPr>
          <p:cNvSpPr/>
          <p:nvPr/>
        </p:nvSpPr>
        <p:spPr>
          <a:xfrm>
            <a:off x="3823386" y="5515992"/>
            <a:ext cx="428773" cy="365124"/>
          </a:xfrm>
          <a:prstGeom prst="rect">
            <a:avLst/>
          </a:prstGeom>
          <a:solidFill>
            <a:schemeClr val="accent6">
              <a:lumMod val="60000"/>
              <a:lumOff val="4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99B5B85A-5879-4CD8-9F95-68694044F588}"/>
              </a:ext>
            </a:extLst>
          </p:cNvPr>
          <p:cNvSpPr/>
          <p:nvPr/>
        </p:nvSpPr>
        <p:spPr>
          <a:xfrm>
            <a:off x="7920788" y="2807627"/>
            <a:ext cx="2223839" cy="365124"/>
          </a:xfrm>
          <a:prstGeom prst="rect">
            <a:avLst/>
          </a:prstGeom>
          <a:solidFill>
            <a:schemeClr val="accent6">
              <a:lumMod val="60000"/>
              <a:lumOff val="4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A8454AD-52E4-458C-B3C3-FFD28769640E}"/>
              </a:ext>
            </a:extLst>
          </p:cNvPr>
          <p:cNvSpPr/>
          <p:nvPr/>
        </p:nvSpPr>
        <p:spPr>
          <a:xfrm>
            <a:off x="3280609" y="1489826"/>
            <a:ext cx="7507705" cy="365124"/>
          </a:xfrm>
          <a:prstGeom prst="rect">
            <a:avLst/>
          </a:prstGeom>
          <a:solidFill>
            <a:schemeClr val="accent6">
              <a:lumMod val="60000"/>
              <a:lumOff val="4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a:t>
            </a:r>
          </a:p>
        </p:txBody>
      </p:sp>
      <p:sp>
        <p:nvSpPr>
          <p:cNvPr id="5" name="Slide Number Placeholder 4">
            <a:extLst>
              <a:ext uri="{FF2B5EF4-FFF2-40B4-BE49-F238E27FC236}">
                <a16:creationId xmlns:a16="http://schemas.microsoft.com/office/drawing/2014/main" id="{334241CC-6135-4984-9DCB-AB40C2885725}"/>
              </a:ext>
            </a:extLst>
          </p:cNvPr>
          <p:cNvSpPr>
            <a:spLocks noGrp="1"/>
          </p:cNvSpPr>
          <p:nvPr>
            <p:ph type="sldNum" sz="quarter" idx="12"/>
          </p:nvPr>
        </p:nvSpPr>
        <p:spPr/>
        <p:txBody>
          <a:bodyPr/>
          <a:lstStyle/>
          <a:p>
            <a:fld id="{F88CFBEC-FD8C-48E6-AEC4-846090743C72}" type="slidenum">
              <a:rPr lang="fr-FR" smtClean="0"/>
              <a:t>14</a:t>
            </a:fld>
            <a:endParaRPr lang="fr-FR"/>
          </a:p>
        </p:txBody>
      </p:sp>
      <p:grpSp>
        <p:nvGrpSpPr>
          <p:cNvPr id="12" name="Group 11">
            <a:extLst>
              <a:ext uri="{FF2B5EF4-FFF2-40B4-BE49-F238E27FC236}">
                <a16:creationId xmlns:a16="http://schemas.microsoft.com/office/drawing/2014/main" id="{C6E2E7F4-4926-4FF8-A107-3036F51FE694}"/>
              </a:ext>
            </a:extLst>
          </p:cNvPr>
          <p:cNvGrpSpPr/>
          <p:nvPr/>
        </p:nvGrpSpPr>
        <p:grpSpPr>
          <a:xfrm>
            <a:off x="3280609" y="1489826"/>
            <a:ext cx="7507705" cy="884769"/>
            <a:chOff x="2342147" y="1646237"/>
            <a:chExt cx="7507705" cy="884769"/>
          </a:xfrm>
        </p:grpSpPr>
        <p:sp>
          <p:nvSpPr>
            <p:cNvPr id="13" name="Rectangle 12">
              <a:extLst>
                <a:ext uri="{FF2B5EF4-FFF2-40B4-BE49-F238E27FC236}">
                  <a16:creationId xmlns:a16="http://schemas.microsoft.com/office/drawing/2014/main" id="{780F9CEA-3CBF-4FAE-A7AE-E1CF45C7CE85}"/>
                </a:ext>
              </a:extLst>
            </p:cNvPr>
            <p:cNvSpPr/>
            <p:nvPr/>
          </p:nvSpPr>
          <p:spPr>
            <a:xfrm>
              <a:off x="2342147" y="1646237"/>
              <a:ext cx="7507705"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30FD49F2-14CB-4A67-9D32-85CE1747B2E3}"/>
                </a:ext>
              </a:extLst>
            </p:cNvPr>
            <p:cNvSpPr/>
            <p:nvPr/>
          </p:nvSpPr>
          <p:spPr>
            <a:xfrm>
              <a:off x="2622884" y="1737517"/>
              <a:ext cx="1130969"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2A9652CD-2BDD-48BE-909D-50B10F53392A}"/>
                </a:ext>
              </a:extLst>
            </p:cNvPr>
            <p:cNvSpPr/>
            <p:nvPr/>
          </p:nvSpPr>
          <p:spPr>
            <a:xfrm>
              <a:off x="6095999" y="1737517"/>
              <a:ext cx="701843"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64F9E851-A664-4A6F-9150-1BC38E009941}"/>
                </a:ext>
              </a:extLst>
            </p:cNvPr>
            <p:cNvSpPr/>
            <p:nvPr/>
          </p:nvSpPr>
          <p:spPr>
            <a:xfrm>
              <a:off x="7908757" y="1739603"/>
              <a:ext cx="701843"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Arrow Connector 16">
              <a:extLst>
                <a:ext uri="{FF2B5EF4-FFF2-40B4-BE49-F238E27FC236}">
                  <a16:creationId xmlns:a16="http://schemas.microsoft.com/office/drawing/2014/main" id="{6CDEB99A-6420-4944-A474-547053F56F70}"/>
                </a:ext>
              </a:extLst>
            </p:cNvPr>
            <p:cNvCxnSpPr/>
            <p:nvPr/>
          </p:nvCxnSpPr>
          <p:spPr>
            <a:xfrm>
              <a:off x="2767260" y="2161674"/>
              <a:ext cx="842211" cy="0"/>
            </a:xfrm>
            <a:prstGeom prst="straightConnector1">
              <a:avLst/>
            </a:prstGeom>
            <a:ln w="317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2F24D61-40F4-4DBB-9773-0B7E84DA4807}"/>
                </a:ext>
              </a:extLst>
            </p:cNvPr>
            <p:cNvCxnSpPr>
              <a:cxnSpLocks/>
            </p:cNvCxnSpPr>
            <p:nvPr/>
          </p:nvCxnSpPr>
          <p:spPr>
            <a:xfrm>
              <a:off x="6095999" y="2161674"/>
              <a:ext cx="617622" cy="0"/>
            </a:xfrm>
            <a:prstGeom prst="straightConnector1">
              <a:avLst/>
            </a:prstGeom>
            <a:ln w="317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AF27801-E4E5-4796-A2F8-21123322236D}"/>
                </a:ext>
              </a:extLst>
            </p:cNvPr>
            <p:cNvCxnSpPr>
              <a:cxnSpLocks/>
            </p:cNvCxnSpPr>
            <p:nvPr/>
          </p:nvCxnSpPr>
          <p:spPr>
            <a:xfrm>
              <a:off x="7908757" y="2161674"/>
              <a:ext cx="701843" cy="0"/>
            </a:xfrm>
            <a:prstGeom prst="straightConnector1">
              <a:avLst/>
            </a:prstGeom>
            <a:ln w="317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497FCF6-D6C1-48B4-9553-0635B1334EC1}"/>
                </a:ext>
              </a:extLst>
            </p:cNvPr>
            <p:cNvSpPr txBox="1"/>
            <p:nvPr/>
          </p:nvSpPr>
          <p:spPr>
            <a:xfrm>
              <a:off x="2610850" y="2137610"/>
              <a:ext cx="1155033" cy="369332"/>
            </a:xfrm>
            <a:prstGeom prst="rect">
              <a:avLst/>
            </a:prstGeom>
            <a:noFill/>
          </p:spPr>
          <p:txBody>
            <a:bodyPr wrap="square" rtlCol="0">
              <a:spAutoFit/>
            </a:bodyPr>
            <a:lstStyle/>
            <a:p>
              <a:pPr algn="ctr"/>
              <a:r>
                <a:rPr lang="en-GB" dirty="0">
                  <a:solidFill>
                    <a:schemeClr val="accent2"/>
                  </a:solidFill>
                </a:rPr>
                <a:t>break</a:t>
              </a:r>
            </a:p>
          </p:txBody>
        </p:sp>
        <p:sp>
          <p:nvSpPr>
            <p:cNvPr id="21" name="TextBox 20">
              <a:extLst>
                <a:ext uri="{FF2B5EF4-FFF2-40B4-BE49-F238E27FC236}">
                  <a16:creationId xmlns:a16="http://schemas.microsoft.com/office/drawing/2014/main" id="{451A4CCC-1FC1-4EDD-B001-0C981E9B9F17}"/>
                </a:ext>
              </a:extLst>
            </p:cNvPr>
            <p:cNvSpPr txBox="1"/>
            <p:nvPr/>
          </p:nvSpPr>
          <p:spPr>
            <a:xfrm>
              <a:off x="5827293" y="2161674"/>
              <a:ext cx="1155033" cy="369332"/>
            </a:xfrm>
            <a:prstGeom prst="rect">
              <a:avLst/>
            </a:prstGeom>
            <a:noFill/>
          </p:spPr>
          <p:txBody>
            <a:bodyPr wrap="square" rtlCol="0">
              <a:spAutoFit/>
            </a:bodyPr>
            <a:lstStyle/>
            <a:p>
              <a:pPr algn="ctr"/>
              <a:r>
                <a:rPr lang="en-GB" dirty="0">
                  <a:solidFill>
                    <a:schemeClr val="accent2"/>
                  </a:solidFill>
                </a:rPr>
                <a:t>break</a:t>
              </a:r>
            </a:p>
          </p:txBody>
        </p:sp>
        <p:sp>
          <p:nvSpPr>
            <p:cNvPr id="22" name="TextBox 21">
              <a:extLst>
                <a:ext uri="{FF2B5EF4-FFF2-40B4-BE49-F238E27FC236}">
                  <a16:creationId xmlns:a16="http://schemas.microsoft.com/office/drawing/2014/main" id="{0E9970CC-9010-4821-93E4-37F68845391C}"/>
                </a:ext>
              </a:extLst>
            </p:cNvPr>
            <p:cNvSpPr txBox="1"/>
            <p:nvPr/>
          </p:nvSpPr>
          <p:spPr>
            <a:xfrm>
              <a:off x="7682161" y="2161674"/>
              <a:ext cx="1155033" cy="369332"/>
            </a:xfrm>
            <a:prstGeom prst="rect">
              <a:avLst/>
            </a:prstGeom>
            <a:noFill/>
          </p:spPr>
          <p:txBody>
            <a:bodyPr wrap="square" rtlCol="0">
              <a:spAutoFit/>
            </a:bodyPr>
            <a:lstStyle/>
            <a:p>
              <a:pPr algn="ctr"/>
              <a:r>
                <a:rPr lang="en-GB" dirty="0">
                  <a:solidFill>
                    <a:schemeClr val="accent2"/>
                  </a:solidFill>
                </a:rPr>
                <a:t>break</a:t>
              </a:r>
            </a:p>
          </p:txBody>
        </p:sp>
      </p:grpSp>
      <p:sp>
        <p:nvSpPr>
          <p:cNvPr id="28" name="TextBox 27">
            <a:extLst>
              <a:ext uri="{FF2B5EF4-FFF2-40B4-BE49-F238E27FC236}">
                <a16:creationId xmlns:a16="http://schemas.microsoft.com/office/drawing/2014/main" id="{71A2320C-F0FB-4FFD-B512-CF5AA5BFBEC0}"/>
              </a:ext>
            </a:extLst>
          </p:cNvPr>
          <p:cNvSpPr txBox="1"/>
          <p:nvPr/>
        </p:nvSpPr>
        <p:spPr>
          <a:xfrm>
            <a:off x="453188" y="1441554"/>
            <a:ext cx="2456447" cy="461665"/>
          </a:xfrm>
          <a:prstGeom prst="rect">
            <a:avLst/>
          </a:prstGeom>
          <a:noFill/>
        </p:spPr>
        <p:txBody>
          <a:bodyPr wrap="square" rtlCol="0">
            <a:spAutoFit/>
          </a:bodyPr>
          <a:lstStyle/>
          <a:p>
            <a:pPr algn="ctr"/>
            <a:r>
              <a:rPr lang="en-GB" sz="2400" b="1" dirty="0"/>
              <a:t>Labelling</a:t>
            </a:r>
          </a:p>
        </p:txBody>
      </p:sp>
      <p:sp>
        <p:nvSpPr>
          <p:cNvPr id="29" name="TextBox 28">
            <a:extLst>
              <a:ext uri="{FF2B5EF4-FFF2-40B4-BE49-F238E27FC236}">
                <a16:creationId xmlns:a16="http://schemas.microsoft.com/office/drawing/2014/main" id="{1248EC5F-E41E-4DAC-918F-4FC43C5EA20F}"/>
              </a:ext>
            </a:extLst>
          </p:cNvPr>
          <p:cNvSpPr txBox="1"/>
          <p:nvPr/>
        </p:nvSpPr>
        <p:spPr>
          <a:xfrm>
            <a:off x="453188" y="2777059"/>
            <a:ext cx="2456447" cy="1200329"/>
          </a:xfrm>
          <a:prstGeom prst="rect">
            <a:avLst/>
          </a:prstGeom>
          <a:noFill/>
        </p:spPr>
        <p:txBody>
          <a:bodyPr wrap="square" rtlCol="0">
            <a:spAutoFit/>
          </a:bodyPr>
          <a:lstStyle/>
          <a:p>
            <a:pPr algn="ctr"/>
            <a:r>
              <a:rPr lang="en-GB" sz="2400" b="1" dirty="0"/>
              <a:t>Collecting break and background noise</a:t>
            </a:r>
          </a:p>
        </p:txBody>
      </p:sp>
      <p:grpSp>
        <p:nvGrpSpPr>
          <p:cNvPr id="4" name="Group 3">
            <a:extLst>
              <a:ext uri="{FF2B5EF4-FFF2-40B4-BE49-F238E27FC236}">
                <a16:creationId xmlns:a16="http://schemas.microsoft.com/office/drawing/2014/main" id="{97C23AF7-C6B3-4ECB-8CFD-A407CFF7306D}"/>
              </a:ext>
            </a:extLst>
          </p:cNvPr>
          <p:cNvGrpSpPr/>
          <p:nvPr/>
        </p:nvGrpSpPr>
        <p:grpSpPr>
          <a:xfrm>
            <a:off x="4464421" y="2688005"/>
            <a:ext cx="1319460" cy="575925"/>
            <a:chOff x="3705722" y="3129656"/>
            <a:chExt cx="1319460" cy="575925"/>
          </a:xfrm>
        </p:grpSpPr>
        <p:grpSp>
          <p:nvGrpSpPr>
            <p:cNvPr id="3" name="Group 2">
              <a:extLst>
                <a:ext uri="{FF2B5EF4-FFF2-40B4-BE49-F238E27FC236}">
                  <a16:creationId xmlns:a16="http://schemas.microsoft.com/office/drawing/2014/main" id="{A0C01ACA-F2CF-4E2F-89E3-D4CC0090D1C2}"/>
                </a:ext>
              </a:extLst>
            </p:cNvPr>
            <p:cNvGrpSpPr/>
            <p:nvPr/>
          </p:nvGrpSpPr>
          <p:grpSpPr>
            <a:xfrm>
              <a:off x="3705722" y="3238293"/>
              <a:ext cx="1319460" cy="365125"/>
              <a:chOff x="3384884" y="3024563"/>
              <a:chExt cx="1439780" cy="365125"/>
            </a:xfrm>
          </p:grpSpPr>
          <p:sp>
            <p:nvSpPr>
              <p:cNvPr id="30" name="Rectangle 29">
                <a:extLst>
                  <a:ext uri="{FF2B5EF4-FFF2-40B4-BE49-F238E27FC236}">
                    <a16:creationId xmlns:a16="http://schemas.microsoft.com/office/drawing/2014/main" id="{B571886C-99B1-460B-B59B-35259C72CC46}"/>
                  </a:ext>
                </a:extLst>
              </p:cNvPr>
              <p:cNvSpPr/>
              <p:nvPr/>
            </p:nvSpPr>
            <p:spPr>
              <a:xfrm>
                <a:off x="3455066" y="3106885"/>
                <a:ext cx="1299416" cy="1875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832DC6DB-D093-4CBF-9F0A-E9F19C9DF4EE}"/>
                  </a:ext>
                </a:extLst>
              </p:cNvPr>
              <p:cNvSpPr/>
              <p:nvPr/>
            </p:nvSpPr>
            <p:spPr>
              <a:xfrm>
                <a:off x="3384884" y="3024563"/>
                <a:ext cx="1439780"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2" name="Rectangle 31">
              <a:extLst>
                <a:ext uri="{FF2B5EF4-FFF2-40B4-BE49-F238E27FC236}">
                  <a16:creationId xmlns:a16="http://schemas.microsoft.com/office/drawing/2014/main" id="{F53CDB2E-AE76-48E7-AABD-C2DAD2E3964A}"/>
                </a:ext>
              </a:extLst>
            </p:cNvPr>
            <p:cNvSpPr/>
            <p:nvPr/>
          </p:nvSpPr>
          <p:spPr>
            <a:xfrm>
              <a:off x="3770039" y="3136129"/>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Rectangle 36">
              <a:extLst>
                <a:ext uri="{FF2B5EF4-FFF2-40B4-BE49-F238E27FC236}">
                  <a16:creationId xmlns:a16="http://schemas.microsoft.com/office/drawing/2014/main" id="{9033EC32-CE1B-4ADA-9B12-1F218083FAE2}"/>
                </a:ext>
              </a:extLst>
            </p:cNvPr>
            <p:cNvSpPr/>
            <p:nvPr/>
          </p:nvSpPr>
          <p:spPr>
            <a:xfrm>
              <a:off x="4125041" y="3129656"/>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 name="Group 6">
            <a:extLst>
              <a:ext uri="{FF2B5EF4-FFF2-40B4-BE49-F238E27FC236}">
                <a16:creationId xmlns:a16="http://schemas.microsoft.com/office/drawing/2014/main" id="{0CCAE898-7FFA-415D-8888-BEA8776F19D6}"/>
              </a:ext>
            </a:extLst>
          </p:cNvPr>
          <p:cNvGrpSpPr/>
          <p:nvPr/>
        </p:nvGrpSpPr>
        <p:grpSpPr>
          <a:xfrm>
            <a:off x="7920788" y="2696336"/>
            <a:ext cx="2223839" cy="569452"/>
            <a:chOff x="6799845" y="3129656"/>
            <a:chExt cx="2223839" cy="569452"/>
          </a:xfrm>
        </p:grpSpPr>
        <p:sp>
          <p:nvSpPr>
            <p:cNvPr id="38" name="Rectangle 37">
              <a:extLst>
                <a:ext uri="{FF2B5EF4-FFF2-40B4-BE49-F238E27FC236}">
                  <a16:creationId xmlns:a16="http://schemas.microsoft.com/office/drawing/2014/main" id="{5ACC5A6C-ED9C-4E78-9FC3-EE088F5932EE}"/>
                </a:ext>
              </a:extLst>
            </p:cNvPr>
            <p:cNvSpPr/>
            <p:nvPr/>
          </p:nvSpPr>
          <p:spPr>
            <a:xfrm>
              <a:off x="6799845" y="3231819"/>
              <a:ext cx="2223839"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FE6EBFC5-DD6B-471A-A218-781F7ADE525F}"/>
                </a:ext>
              </a:extLst>
            </p:cNvPr>
            <p:cNvSpPr/>
            <p:nvPr/>
          </p:nvSpPr>
          <p:spPr>
            <a:xfrm>
              <a:off x="6810096" y="3129656"/>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6" name="TextBox 5">
            <a:extLst>
              <a:ext uri="{FF2B5EF4-FFF2-40B4-BE49-F238E27FC236}">
                <a16:creationId xmlns:a16="http://schemas.microsoft.com/office/drawing/2014/main" id="{B2F20704-8D89-477F-B8B8-1242C2CE05C6}"/>
              </a:ext>
            </a:extLst>
          </p:cNvPr>
          <p:cNvSpPr txBox="1"/>
          <p:nvPr/>
        </p:nvSpPr>
        <p:spPr>
          <a:xfrm>
            <a:off x="4252159" y="3455473"/>
            <a:ext cx="1764487" cy="707886"/>
          </a:xfrm>
          <a:prstGeom prst="rect">
            <a:avLst/>
          </a:prstGeom>
          <a:noFill/>
        </p:spPr>
        <p:txBody>
          <a:bodyPr wrap="square" rtlCol="0">
            <a:spAutoFit/>
          </a:bodyPr>
          <a:lstStyle/>
          <a:p>
            <a:pPr algn="ctr"/>
            <a:r>
              <a:rPr lang="en-GB" sz="2000" dirty="0">
                <a:solidFill>
                  <a:schemeClr val="accent2"/>
                </a:solidFill>
              </a:rPr>
              <a:t>Break features data</a:t>
            </a:r>
          </a:p>
        </p:txBody>
      </p:sp>
      <p:sp>
        <p:nvSpPr>
          <p:cNvPr id="40" name="TextBox 39">
            <a:extLst>
              <a:ext uri="{FF2B5EF4-FFF2-40B4-BE49-F238E27FC236}">
                <a16:creationId xmlns:a16="http://schemas.microsoft.com/office/drawing/2014/main" id="{5D982F44-7105-466F-9660-20D8577F0AC2}"/>
              </a:ext>
            </a:extLst>
          </p:cNvPr>
          <p:cNvSpPr txBox="1"/>
          <p:nvPr/>
        </p:nvSpPr>
        <p:spPr>
          <a:xfrm>
            <a:off x="8056370" y="3455473"/>
            <a:ext cx="1764487" cy="1015663"/>
          </a:xfrm>
          <a:prstGeom prst="rect">
            <a:avLst/>
          </a:prstGeom>
          <a:noFill/>
        </p:spPr>
        <p:txBody>
          <a:bodyPr wrap="square" rtlCol="0">
            <a:spAutoFit/>
          </a:bodyPr>
          <a:lstStyle/>
          <a:p>
            <a:pPr algn="ctr"/>
            <a:r>
              <a:rPr lang="en-GB" sz="2000" dirty="0">
                <a:solidFill>
                  <a:schemeClr val="accent6">
                    <a:lumMod val="50000"/>
                  </a:schemeClr>
                </a:solidFill>
              </a:rPr>
              <a:t>Background Noise features Data</a:t>
            </a:r>
          </a:p>
        </p:txBody>
      </p:sp>
      <p:sp>
        <p:nvSpPr>
          <p:cNvPr id="8" name="TextBox 7">
            <a:extLst>
              <a:ext uri="{FF2B5EF4-FFF2-40B4-BE49-F238E27FC236}">
                <a16:creationId xmlns:a16="http://schemas.microsoft.com/office/drawing/2014/main" id="{2AE95E0B-EE17-42A6-9AC6-6AC637D45042}"/>
              </a:ext>
            </a:extLst>
          </p:cNvPr>
          <p:cNvSpPr txBox="1"/>
          <p:nvPr/>
        </p:nvSpPr>
        <p:spPr>
          <a:xfrm>
            <a:off x="283744" y="4546710"/>
            <a:ext cx="2625891" cy="1569660"/>
          </a:xfrm>
          <a:prstGeom prst="rect">
            <a:avLst/>
          </a:prstGeom>
          <a:noFill/>
        </p:spPr>
        <p:txBody>
          <a:bodyPr wrap="square" rtlCol="0">
            <a:spAutoFit/>
          </a:bodyPr>
          <a:lstStyle/>
          <a:p>
            <a:pPr algn="ctr"/>
            <a:r>
              <a:rPr lang="en-GB" sz="2400" b="1" dirty="0"/>
              <a:t>Supervised classification task Model</a:t>
            </a:r>
          </a:p>
          <a:p>
            <a:pPr algn="ctr"/>
            <a:r>
              <a:rPr lang="en-GB" sz="2400" b="1" dirty="0"/>
              <a:t>(Random Forest)</a:t>
            </a:r>
          </a:p>
        </p:txBody>
      </p:sp>
      <p:cxnSp>
        <p:nvCxnSpPr>
          <p:cNvPr id="54" name="Straight Arrow Connector 53">
            <a:extLst>
              <a:ext uri="{FF2B5EF4-FFF2-40B4-BE49-F238E27FC236}">
                <a16:creationId xmlns:a16="http://schemas.microsoft.com/office/drawing/2014/main" id="{FBB58CB6-12FF-4E15-BC83-9B4EE6876A12}"/>
              </a:ext>
            </a:extLst>
          </p:cNvPr>
          <p:cNvCxnSpPr/>
          <p:nvPr/>
        </p:nvCxnSpPr>
        <p:spPr>
          <a:xfrm>
            <a:off x="4779401" y="2005263"/>
            <a:ext cx="1986354" cy="0"/>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115B089-F2AE-4659-A956-8A163BC98190}"/>
              </a:ext>
            </a:extLst>
          </p:cNvPr>
          <p:cNvSpPr txBox="1"/>
          <p:nvPr/>
        </p:nvSpPr>
        <p:spPr>
          <a:xfrm>
            <a:off x="4704345" y="2011654"/>
            <a:ext cx="2223839" cy="369332"/>
          </a:xfrm>
          <a:prstGeom prst="rect">
            <a:avLst/>
          </a:prstGeom>
          <a:noFill/>
        </p:spPr>
        <p:txBody>
          <a:bodyPr wrap="square" rtlCol="0">
            <a:spAutoFit/>
          </a:bodyPr>
          <a:lstStyle/>
          <a:p>
            <a:pPr algn="ctr"/>
            <a:r>
              <a:rPr lang="en-GB" dirty="0">
                <a:solidFill>
                  <a:schemeClr val="accent6">
                    <a:lumMod val="75000"/>
                  </a:schemeClr>
                </a:solidFill>
              </a:rPr>
              <a:t>background noise</a:t>
            </a:r>
          </a:p>
        </p:txBody>
      </p:sp>
      <p:grpSp>
        <p:nvGrpSpPr>
          <p:cNvPr id="60" name="Group 59">
            <a:extLst>
              <a:ext uri="{FF2B5EF4-FFF2-40B4-BE49-F238E27FC236}">
                <a16:creationId xmlns:a16="http://schemas.microsoft.com/office/drawing/2014/main" id="{9E31F242-22FD-4039-AC02-A1FD7F40F8C5}"/>
              </a:ext>
            </a:extLst>
          </p:cNvPr>
          <p:cNvGrpSpPr/>
          <p:nvPr/>
        </p:nvGrpSpPr>
        <p:grpSpPr>
          <a:xfrm>
            <a:off x="3861550" y="4707442"/>
            <a:ext cx="390609" cy="569452"/>
            <a:chOff x="3589207" y="4823728"/>
            <a:chExt cx="390609" cy="569452"/>
          </a:xfrm>
        </p:grpSpPr>
        <p:sp>
          <p:nvSpPr>
            <p:cNvPr id="57" name="Rectangle 56">
              <a:extLst>
                <a:ext uri="{FF2B5EF4-FFF2-40B4-BE49-F238E27FC236}">
                  <a16:creationId xmlns:a16="http://schemas.microsoft.com/office/drawing/2014/main" id="{C267AA33-626C-4071-8CE1-6D5B70F05F86}"/>
                </a:ext>
              </a:extLst>
            </p:cNvPr>
            <p:cNvSpPr/>
            <p:nvPr/>
          </p:nvSpPr>
          <p:spPr>
            <a:xfrm>
              <a:off x="3653525" y="5008214"/>
              <a:ext cx="250663" cy="1995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385A2460-FF37-435C-B0CC-C0BCBE7E7D78}"/>
                </a:ext>
              </a:extLst>
            </p:cNvPr>
            <p:cNvSpPr/>
            <p:nvPr/>
          </p:nvSpPr>
          <p:spPr>
            <a:xfrm>
              <a:off x="3653525" y="4823728"/>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9116E7BD-859A-48B7-921B-26E69018BB56}"/>
                </a:ext>
              </a:extLst>
            </p:cNvPr>
            <p:cNvSpPr/>
            <p:nvPr/>
          </p:nvSpPr>
          <p:spPr>
            <a:xfrm>
              <a:off x="3589207" y="4925891"/>
              <a:ext cx="390609" cy="369332"/>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1" name="Rectangle 60">
            <a:extLst>
              <a:ext uri="{FF2B5EF4-FFF2-40B4-BE49-F238E27FC236}">
                <a16:creationId xmlns:a16="http://schemas.microsoft.com/office/drawing/2014/main" id="{D6D82DD3-630B-4505-A259-0AC4C079C05D}"/>
              </a:ext>
            </a:extLst>
          </p:cNvPr>
          <p:cNvSpPr/>
          <p:nvPr/>
        </p:nvSpPr>
        <p:spPr>
          <a:xfrm>
            <a:off x="3823386" y="5528651"/>
            <a:ext cx="428773"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a:extLst>
              <a:ext uri="{FF2B5EF4-FFF2-40B4-BE49-F238E27FC236}">
                <a16:creationId xmlns:a16="http://schemas.microsoft.com/office/drawing/2014/main" id="{267DD7A8-496E-4D7F-AD9B-ECE37A9957FF}"/>
              </a:ext>
            </a:extLst>
          </p:cNvPr>
          <p:cNvSpPr/>
          <p:nvPr/>
        </p:nvSpPr>
        <p:spPr>
          <a:xfrm>
            <a:off x="3912440" y="5426487"/>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65" name="Straight Arrow Connector 64">
            <a:extLst>
              <a:ext uri="{FF2B5EF4-FFF2-40B4-BE49-F238E27FC236}">
                <a16:creationId xmlns:a16="http://schemas.microsoft.com/office/drawing/2014/main" id="{05C9077A-C376-4B39-99BF-1099421F40BC}"/>
              </a:ext>
            </a:extLst>
          </p:cNvPr>
          <p:cNvCxnSpPr/>
          <p:nvPr/>
        </p:nvCxnSpPr>
        <p:spPr>
          <a:xfrm>
            <a:off x="4464421" y="5007429"/>
            <a:ext cx="6699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C475932-2EE6-4252-B4B4-046D521FE248}"/>
              </a:ext>
            </a:extLst>
          </p:cNvPr>
          <p:cNvCxnSpPr/>
          <p:nvPr/>
        </p:nvCxnSpPr>
        <p:spPr>
          <a:xfrm>
            <a:off x="4464421" y="5673635"/>
            <a:ext cx="6699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FDDE1DB9-15C5-4017-8510-25D07B2F5601}"/>
              </a:ext>
            </a:extLst>
          </p:cNvPr>
          <p:cNvSpPr txBox="1"/>
          <p:nvPr/>
        </p:nvSpPr>
        <p:spPr>
          <a:xfrm>
            <a:off x="5341342" y="4809605"/>
            <a:ext cx="1693119" cy="383984"/>
          </a:xfrm>
          <a:prstGeom prst="rect">
            <a:avLst/>
          </a:prstGeom>
          <a:noFill/>
        </p:spPr>
        <p:txBody>
          <a:bodyPr wrap="square" rtlCol="0">
            <a:spAutoFit/>
          </a:bodyPr>
          <a:lstStyle/>
          <a:p>
            <a:r>
              <a:rPr lang="en-GB" dirty="0">
                <a:solidFill>
                  <a:schemeClr val="accent2"/>
                </a:solidFill>
              </a:rPr>
              <a:t>break</a:t>
            </a:r>
          </a:p>
        </p:txBody>
      </p:sp>
      <p:sp>
        <p:nvSpPr>
          <p:cNvPr id="68" name="TextBox 67">
            <a:extLst>
              <a:ext uri="{FF2B5EF4-FFF2-40B4-BE49-F238E27FC236}">
                <a16:creationId xmlns:a16="http://schemas.microsoft.com/office/drawing/2014/main" id="{C6182987-CAAD-4CBD-8F0C-8A9FDE350958}"/>
              </a:ext>
            </a:extLst>
          </p:cNvPr>
          <p:cNvSpPr txBox="1"/>
          <p:nvPr/>
        </p:nvSpPr>
        <p:spPr>
          <a:xfrm>
            <a:off x="5124151" y="5470039"/>
            <a:ext cx="1693119" cy="646331"/>
          </a:xfrm>
          <a:prstGeom prst="rect">
            <a:avLst/>
          </a:prstGeom>
          <a:noFill/>
        </p:spPr>
        <p:txBody>
          <a:bodyPr wrap="square" rtlCol="0">
            <a:spAutoFit/>
          </a:bodyPr>
          <a:lstStyle/>
          <a:p>
            <a:pPr algn="ctr"/>
            <a:r>
              <a:rPr lang="en-GB" dirty="0">
                <a:solidFill>
                  <a:schemeClr val="accent6">
                    <a:lumMod val="75000"/>
                  </a:schemeClr>
                </a:solidFill>
              </a:rPr>
              <a:t>background noise</a:t>
            </a:r>
          </a:p>
        </p:txBody>
      </p:sp>
      <p:sp>
        <p:nvSpPr>
          <p:cNvPr id="71" name="Rectangle 70">
            <a:extLst>
              <a:ext uri="{FF2B5EF4-FFF2-40B4-BE49-F238E27FC236}">
                <a16:creationId xmlns:a16="http://schemas.microsoft.com/office/drawing/2014/main" id="{29D20C46-EAC6-4E19-B3F0-897EA37A1701}"/>
              </a:ext>
            </a:extLst>
          </p:cNvPr>
          <p:cNvSpPr/>
          <p:nvPr/>
        </p:nvSpPr>
        <p:spPr>
          <a:xfrm>
            <a:off x="7542386" y="5110164"/>
            <a:ext cx="388653" cy="359875"/>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4ABAA14D-0E6E-479D-B28A-14A70220939F}"/>
              </a:ext>
            </a:extLst>
          </p:cNvPr>
          <p:cNvSpPr/>
          <p:nvPr/>
        </p:nvSpPr>
        <p:spPr>
          <a:xfrm>
            <a:off x="7542386" y="5110164"/>
            <a:ext cx="428773"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E26ED86B-BF11-403B-899C-DB84E53B9C9D}"/>
              </a:ext>
            </a:extLst>
          </p:cNvPr>
          <p:cNvSpPr/>
          <p:nvPr/>
        </p:nvSpPr>
        <p:spPr>
          <a:xfrm>
            <a:off x="7610972" y="5008000"/>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72" name="Straight Arrow Connector 71">
            <a:extLst>
              <a:ext uri="{FF2B5EF4-FFF2-40B4-BE49-F238E27FC236}">
                <a16:creationId xmlns:a16="http://schemas.microsoft.com/office/drawing/2014/main" id="{DF9676B8-2ABA-437F-8B22-8CDFCEEAD2E0}"/>
              </a:ext>
            </a:extLst>
          </p:cNvPr>
          <p:cNvCxnSpPr/>
          <p:nvPr/>
        </p:nvCxnSpPr>
        <p:spPr>
          <a:xfrm>
            <a:off x="8275609" y="5281249"/>
            <a:ext cx="6699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46CD7630-3531-43FE-B9D9-80F93DB3B14E}"/>
              </a:ext>
            </a:extLst>
          </p:cNvPr>
          <p:cNvSpPr txBox="1"/>
          <p:nvPr/>
        </p:nvSpPr>
        <p:spPr>
          <a:xfrm>
            <a:off x="9095195" y="5083539"/>
            <a:ext cx="1693119" cy="383984"/>
          </a:xfrm>
          <a:prstGeom prst="rect">
            <a:avLst/>
          </a:prstGeom>
          <a:noFill/>
        </p:spPr>
        <p:txBody>
          <a:bodyPr wrap="square" rtlCol="0">
            <a:spAutoFit/>
          </a:bodyPr>
          <a:lstStyle/>
          <a:p>
            <a:r>
              <a:rPr lang="en-GB" dirty="0"/>
              <a:t>?</a:t>
            </a:r>
          </a:p>
        </p:txBody>
      </p:sp>
    </p:spTree>
    <p:extLst>
      <p:ext uri="{BB962C8B-B14F-4D97-AF65-F5344CB8AC3E}">
        <p14:creationId xmlns:p14="http://schemas.microsoft.com/office/powerpoint/2010/main" val="2246045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a:t>
            </a:r>
          </a:p>
        </p:txBody>
      </p:sp>
      <p:sp>
        <p:nvSpPr>
          <p:cNvPr id="3" name="Rectangle : coins arrondis 2">
            <a:extLst>
              <a:ext uri="{FF2B5EF4-FFF2-40B4-BE49-F238E27FC236}">
                <a16:creationId xmlns:a16="http://schemas.microsoft.com/office/drawing/2014/main" id="{AD60AACE-BA56-44E7-AF88-468240FAD4E9}"/>
              </a:ext>
            </a:extLst>
          </p:cNvPr>
          <p:cNvSpPr/>
          <p:nvPr/>
        </p:nvSpPr>
        <p:spPr>
          <a:xfrm>
            <a:off x="2432488" y="1590523"/>
            <a:ext cx="2091489" cy="651154"/>
          </a:xfrm>
          <a:prstGeom prst="roundRect">
            <a:avLst/>
          </a:prstGeom>
          <a:solidFill>
            <a:schemeClr val="accent2">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Train</a:t>
            </a:r>
          </a:p>
        </p:txBody>
      </p:sp>
      <p:sp>
        <p:nvSpPr>
          <p:cNvPr id="5" name="Rectangle : coins arrondis 4">
            <a:extLst>
              <a:ext uri="{FF2B5EF4-FFF2-40B4-BE49-F238E27FC236}">
                <a16:creationId xmlns:a16="http://schemas.microsoft.com/office/drawing/2014/main" id="{350FF51B-5195-4FA8-8877-18FC90639D5C}"/>
              </a:ext>
            </a:extLst>
          </p:cNvPr>
          <p:cNvSpPr/>
          <p:nvPr/>
        </p:nvSpPr>
        <p:spPr>
          <a:xfrm>
            <a:off x="2432488" y="2505926"/>
            <a:ext cx="2091489" cy="651154"/>
          </a:xfrm>
          <a:prstGeom prst="roundRect">
            <a:avLst/>
          </a:prstGeom>
          <a:solidFill>
            <a:schemeClr val="accent2">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a:t>
            </a:r>
          </a:p>
          <a:p>
            <a:pPr algn="ctr"/>
            <a:r>
              <a:rPr lang="en-US" dirty="0"/>
              <a:t>Algorithm</a:t>
            </a:r>
          </a:p>
        </p:txBody>
      </p:sp>
      <p:sp>
        <p:nvSpPr>
          <p:cNvPr id="7" name="Rectangle : coins arrondis 6">
            <a:extLst>
              <a:ext uri="{FF2B5EF4-FFF2-40B4-BE49-F238E27FC236}">
                <a16:creationId xmlns:a16="http://schemas.microsoft.com/office/drawing/2014/main" id="{2D438390-FE8E-4396-B06F-0EAB7C13FA18}"/>
              </a:ext>
            </a:extLst>
          </p:cNvPr>
          <p:cNvSpPr/>
          <p:nvPr/>
        </p:nvSpPr>
        <p:spPr>
          <a:xfrm>
            <a:off x="5448323" y="1602155"/>
            <a:ext cx="2091489" cy="651154"/>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Initial</a:t>
            </a:r>
          </a:p>
          <a:p>
            <a:pPr algn="ctr"/>
            <a:r>
              <a:rPr lang="en-US" dirty="0"/>
              <a:t>Recordings</a:t>
            </a:r>
          </a:p>
        </p:txBody>
      </p:sp>
      <p:sp>
        <p:nvSpPr>
          <p:cNvPr id="8" name="Rectangle : coins arrondis 7">
            <a:extLst>
              <a:ext uri="{FF2B5EF4-FFF2-40B4-BE49-F238E27FC236}">
                <a16:creationId xmlns:a16="http://schemas.microsoft.com/office/drawing/2014/main" id="{042ED8A3-C66D-4F5F-90C2-0023B22CE57B}"/>
              </a:ext>
            </a:extLst>
          </p:cNvPr>
          <p:cNvSpPr/>
          <p:nvPr/>
        </p:nvSpPr>
        <p:spPr>
          <a:xfrm>
            <a:off x="5448324" y="5440236"/>
            <a:ext cx="2091489" cy="651154"/>
          </a:xfrm>
          <a:prstGeom prst="roundRect">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Finale </a:t>
            </a:r>
            <a:r>
              <a:rPr lang="fr-FR" dirty="0" err="1"/>
              <a:t>Prediction</a:t>
            </a:r>
            <a:endParaRPr lang="fr-FR" dirty="0"/>
          </a:p>
        </p:txBody>
      </p:sp>
      <p:sp>
        <p:nvSpPr>
          <p:cNvPr id="9" name="ZoneTexte 8">
            <a:extLst>
              <a:ext uri="{FF2B5EF4-FFF2-40B4-BE49-F238E27FC236}">
                <a16:creationId xmlns:a16="http://schemas.microsoft.com/office/drawing/2014/main" id="{9F2925F2-BDB9-4EC0-A73E-ED1D1496CC4A}"/>
              </a:ext>
            </a:extLst>
          </p:cNvPr>
          <p:cNvSpPr txBox="1"/>
          <p:nvPr/>
        </p:nvSpPr>
        <p:spPr>
          <a:xfrm>
            <a:off x="1524103" y="3421329"/>
            <a:ext cx="1816770" cy="830997"/>
          </a:xfrm>
          <a:prstGeom prst="rect">
            <a:avLst/>
          </a:prstGeom>
          <a:noFill/>
        </p:spPr>
        <p:txBody>
          <a:bodyPr wrap="square" rtlCol="0">
            <a:spAutoFit/>
          </a:bodyPr>
          <a:lstStyle/>
          <a:p>
            <a:pPr algn="ctr"/>
            <a:r>
              <a:rPr lang="fr-FR" sz="2400" b="1" dirty="0">
                <a:solidFill>
                  <a:schemeClr val="accent2">
                    <a:alpha val="20000"/>
                  </a:schemeClr>
                </a:solidFill>
              </a:rPr>
              <a:t>1. Model Training</a:t>
            </a:r>
          </a:p>
        </p:txBody>
      </p:sp>
      <p:sp>
        <p:nvSpPr>
          <p:cNvPr id="12" name="Rectangle : coins arrondis 11">
            <a:extLst>
              <a:ext uri="{FF2B5EF4-FFF2-40B4-BE49-F238E27FC236}">
                <a16:creationId xmlns:a16="http://schemas.microsoft.com/office/drawing/2014/main" id="{9F538B6C-1789-49E2-B3E0-D811BA1A8E64}"/>
              </a:ext>
            </a:extLst>
          </p:cNvPr>
          <p:cNvSpPr/>
          <p:nvPr/>
        </p:nvSpPr>
        <p:spPr>
          <a:xfrm>
            <a:off x="5441070" y="2981478"/>
            <a:ext cx="2091489" cy="651154"/>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from the Algorithm</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15</a:t>
            </a:fld>
            <a:endParaRPr lang="fr-FR"/>
          </a:p>
        </p:txBody>
      </p:sp>
      <p:cxnSp>
        <p:nvCxnSpPr>
          <p:cNvPr id="13" name="Straight Arrow Connector 12">
            <a:extLst>
              <a:ext uri="{FF2B5EF4-FFF2-40B4-BE49-F238E27FC236}">
                <a16:creationId xmlns:a16="http://schemas.microsoft.com/office/drawing/2014/main" id="{D10B0164-7025-4925-A465-CBD64EE0D051}"/>
              </a:ext>
            </a:extLst>
          </p:cNvPr>
          <p:cNvCxnSpPr>
            <a:cxnSpLocks/>
            <a:stCxn id="3" idx="2"/>
            <a:endCxn id="5" idx="0"/>
          </p:cNvCxnSpPr>
          <p:nvPr/>
        </p:nvCxnSpPr>
        <p:spPr>
          <a:xfrm>
            <a:off x="3478233" y="2241677"/>
            <a:ext cx="0" cy="264249"/>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208F24D-991F-4CE1-A907-5FD12DF865EA}"/>
              </a:ext>
            </a:extLst>
          </p:cNvPr>
          <p:cNvCxnSpPr>
            <a:cxnSpLocks/>
            <a:stCxn id="5" idx="2"/>
            <a:endCxn id="12" idx="1"/>
          </p:cNvCxnSpPr>
          <p:nvPr/>
        </p:nvCxnSpPr>
        <p:spPr>
          <a:xfrm>
            <a:off x="3478233" y="3157080"/>
            <a:ext cx="1962837" cy="149975"/>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 coins arrondis 7">
            <a:extLst>
              <a:ext uri="{FF2B5EF4-FFF2-40B4-BE49-F238E27FC236}">
                <a16:creationId xmlns:a16="http://schemas.microsoft.com/office/drawing/2014/main" id="{29954A56-2D4A-42C3-BD1D-1065114C36A0}"/>
              </a:ext>
            </a:extLst>
          </p:cNvPr>
          <p:cNvSpPr/>
          <p:nvPr/>
        </p:nvSpPr>
        <p:spPr>
          <a:xfrm>
            <a:off x="5441069" y="3959706"/>
            <a:ext cx="2091489" cy="651154"/>
          </a:xfrm>
          <a:prstGeom prst="roundRect">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Probability</a:t>
            </a:r>
            <a:r>
              <a:rPr lang="fr-FR" dirty="0"/>
              <a:t> profile of </a:t>
            </a:r>
            <a:r>
              <a:rPr lang="fr-FR" dirty="0" err="1"/>
              <a:t>being</a:t>
            </a:r>
            <a:r>
              <a:rPr lang="fr-FR" dirty="0"/>
              <a:t> a break</a:t>
            </a:r>
          </a:p>
        </p:txBody>
      </p:sp>
      <p:cxnSp>
        <p:nvCxnSpPr>
          <p:cNvPr id="33" name="Straight Arrow Connector 32">
            <a:extLst>
              <a:ext uri="{FF2B5EF4-FFF2-40B4-BE49-F238E27FC236}">
                <a16:creationId xmlns:a16="http://schemas.microsoft.com/office/drawing/2014/main" id="{831ACD6D-D301-48EE-8B92-5D9BED4E50EE}"/>
              </a:ext>
            </a:extLst>
          </p:cNvPr>
          <p:cNvCxnSpPr>
            <a:cxnSpLocks/>
            <a:stCxn id="7" idx="2"/>
            <a:endCxn id="12" idx="0"/>
          </p:cNvCxnSpPr>
          <p:nvPr/>
        </p:nvCxnSpPr>
        <p:spPr>
          <a:xfrm flipH="1">
            <a:off x="6486815" y="2253309"/>
            <a:ext cx="7253" cy="7281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1469B8-2994-4EDD-B213-20289462503C}"/>
              </a:ext>
            </a:extLst>
          </p:cNvPr>
          <p:cNvCxnSpPr>
            <a:cxnSpLocks/>
            <a:stCxn id="12" idx="2"/>
            <a:endCxn id="26" idx="0"/>
          </p:cNvCxnSpPr>
          <p:nvPr/>
        </p:nvCxnSpPr>
        <p:spPr>
          <a:xfrm flipH="1">
            <a:off x="6486814" y="3632632"/>
            <a:ext cx="1" cy="3270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1C7583D-9863-47A7-8121-E96A35DBE03E}"/>
              </a:ext>
            </a:extLst>
          </p:cNvPr>
          <p:cNvCxnSpPr>
            <a:cxnSpLocks/>
            <a:stCxn id="26" idx="2"/>
            <a:endCxn id="8" idx="0"/>
          </p:cNvCxnSpPr>
          <p:nvPr/>
        </p:nvCxnSpPr>
        <p:spPr>
          <a:xfrm>
            <a:off x="6486814" y="4610860"/>
            <a:ext cx="7255" cy="8293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ZoneTexte 8">
            <a:extLst>
              <a:ext uri="{FF2B5EF4-FFF2-40B4-BE49-F238E27FC236}">
                <a16:creationId xmlns:a16="http://schemas.microsoft.com/office/drawing/2014/main" id="{57B54E89-79C5-423D-BFA5-A4CEAB534E16}"/>
              </a:ext>
            </a:extLst>
          </p:cNvPr>
          <p:cNvSpPr txBox="1"/>
          <p:nvPr/>
        </p:nvSpPr>
        <p:spPr>
          <a:xfrm>
            <a:off x="8083237" y="2168924"/>
            <a:ext cx="1816770" cy="830997"/>
          </a:xfrm>
          <a:prstGeom prst="rect">
            <a:avLst/>
          </a:prstGeom>
          <a:noFill/>
        </p:spPr>
        <p:txBody>
          <a:bodyPr wrap="square" rtlCol="0">
            <a:spAutoFit/>
          </a:bodyPr>
          <a:lstStyle/>
          <a:p>
            <a:pPr algn="ctr"/>
            <a:r>
              <a:rPr lang="fr-FR" sz="2400" b="1" dirty="0">
                <a:solidFill>
                  <a:schemeClr val="accent1"/>
                </a:solidFill>
              </a:rPr>
              <a:t>2. Model Application</a:t>
            </a:r>
          </a:p>
        </p:txBody>
      </p:sp>
      <p:pic>
        <p:nvPicPr>
          <p:cNvPr id="9218" name="Picture 2">
            <a:extLst>
              <a:ext uri="{FF2B5EF4-FFF2-40B4-BE49-F238E27FC236}">
                <a16:creationId xmlns:a16="http://schemas.microsoft.com/office/drawing/2014/main" id="{8E837160-126C-4A6F-A927-78B22E0AE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8825"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ACBFEB0C-2AC0-4461-862C-DEF4EC7389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6837"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132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 – Model application</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16</a:t>
            </a:fld>
            <a:endParaRPr lang="fr-FR"/>
          </a:p>
        </p:txBody>
      </p:sp>
      <p:grpSp>
        <p:nvGrpSpPr>
          <p:cNvPr id="15" name="Group 14">
            <a:extLst>
              <a:ext uri="{FF2B5EF4-FFF2-40B4-BE49-F238E27FC236}">
                <a16:creationId xmlns:a16="http://schemas.microsoft.com/office/drawing/2014/main" id="{889181B7-C4C8-4596-83E0-3F813466FFA7}"/>
              </a:ext>
            </a:extLst>
          </p:cNvPr>
          <p:cNvGrpSpPr/>
          <p:nvPr/>
        </p:nvGrpSpPr>
        <p:grpSpPr>
          <a:xfrm>
            <a:off x="3766804" y="1569031"/>
            <a:ext cx="7486650" cy="1128745"/>
            <a:chOff x="3766804" y="1058668"/>
            <a:chExt cx="7486650" cy="1128745"/>
          </a:xfrm>
        </p:grpSpPr>
        <p:pic>
          <p:nvPicPr>
            <p:cNvPr id="10242" name="Picture 2">
              <a:extLst>
                <a:ext uri="{FF2B5EF4-FFF2-40B4-BE49-F238E27FC236}">
                  <a16:creationId xmlns:a16="http://schemas.microsoft.com/office/drawing/2014/main" id="{1EE3B4CD-3DB1-4807-ACF1-A1093217AC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6804" y="1325563"/>
              <a:ext cx="7486650" cy="33337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54C239D7-B124-4821-8E43-CEEDBD8E79F9}"/>
                </a:ext>
              </a:extLst>
            </p:cNvPr>
            <p:cNvSpPr/>
            <p:nvPr/>
          </p:nvSpPr>
          <p:spPr>
            <a:xfrm>
              <a:off x="3766804" y="1058668"/>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E083C9A3-F457-479E-A76A-03DC18B6A7F9}"/>
                </a:ext>
              </a:extLst>
            </p:cNvPr>
            <p:cNvSpPr/>
            <p:nvPr/>
          </p:nvSpPr>
          <p:spPr>
            <a:xfrm>
              <a:off x="3988648" y="1211068"/>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tangle 22">
              <a:extLst>
                <a:ext uri="{FF2B5EF4-FFF2-40B4-BE49-F238E27FC236}">
                  <a16:creationId xmlns:a16="http://schemas.microsoft.com/office/drawing/2014/main" id="{86F72BC5-2442-41AF-8901-A57333B2DE0C}"/>
                </a:ext>
              </a:extLst>
            </p:cNvPr>
            <p:cNvSpPr/>
            <p:nvPr/>
          </p:nvSpPr>
          <p:spPr>
            <a:xfrm>
              <a:off x="4210492" y="1427914"/>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1" name="Straight Arrow Connector 10">
              <a:extLst>
                <a:ext uri="{FF2B5EF4-FFF2-40B4-BE49-F238E27FC236}">
                  <a16:creationId xmlns:a16="http://schemas.microsoft.com/office/drawing/2014/main" id="{6CA0026F-40B3-40F9-B080-E63729824BA1}"/>
                </a:ext>
              </a:extLst>
            </p:cNvPr>
            <p:cNvCxnSpPr/>
            <p:nvPr/>
          </p:nvCxnSpPr>
          <p:spPr>
            <a:xfrm>
              <a:off x="4784650" y="1970567"/>
              <a:ext cx="128653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E0981E10-E32D-450B-8E55-1CD2574E0C44}"/>
              </a:ext>
            </a:extLst>
          </p:cNvPr>
          <p:cNvSpPr/>
          <p:nvPr/>
        </p:nvSpPr>
        <p:spPr>
          <a:xfrm>
            <a:off x="3770734" y="3127625"/>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Rectangle 28">
            <a:extLst>
              <a:ext uri="{FF2B5EF4-FFF2-40B4-BE49-F238E27FC236}">
                <a16:creationId xmlns:a16="http://schemas.microsoft.com/office/drawing/2014/main" id="{8F64120B-DDB2-4368-8385-F4FBD6849CB3}"/>
              </a:ext>
            </a:extLst>
          </p:cNvPr>
          <p:cNvSpPr/>
          <p:nvPr/>
        </p:nvSpPr>
        <p:spPr>
          <a:xfrm>
            <a:off x="4841991" y="3127835"/>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ectangle 29">
            <a:extLst>
              <a:ext uri="{FF2B5EF4-FFF2-40B4-BE49-F238E27FC236}">
                <a16:creationId xmlns:a16="http://schemas.microsoft.com/office/drawing/2014/main" id="{AF36A390-80E1-4050-8927-718AADA68847}"/>
              </a:ext>
            </a:extLst>
          </p:cNvPr>
          <p:cNvSpPr/>
          <p:nvPr/>
        </p:nvSpPr>
        <p:spPr>
          <a:xfrm>
            <a:off x="5913248" y="3143071"/>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6">
            <a:extLst>
              <a:ext uri="{FF2B5EF4-FFF2-40B4-BE49-F238E27FC236}">
                <a16:creationId xmlns:a16="http://schemas.microsoft.com/office/drawing/2014/main" id="{C328B127-418C-4F19-A150-5AFA83DCDEC2}"/>
              </a:ext>
            </a:extLst>
          </p:cNvPr>
          <p:cNvSpPr txBox="1"/>
          <p:nvPr/>
        </p:nvSpPr>
        <p:spPr>
          <a:xfrm>
            <a:off x="343508" y="1804062"/>
            <a:ext cx="2669436" cy="707886"/>
          </a:xfrm>
          <a:prstGeom prst="rect">
            <a:avLst/>
          </a:prstGeom>
          <a:noFill/>
        </p:spPr>
        <p:txBody>
          <a:bodyPr wrap="square" rtlCol="0">
            <a:spAutoFit/>
          </a:bodyPr>
          <a:lstStyle/>
          <a:p>
            <a:pPr algn="ctr"/>
            <a:r>
              <a:rPr lang="en-GB" sz="2000" dirty="0"/>
              <a:t>Trim an initial recording into frames</a:t>
            </a:r>
          </a:p>
        </p:txBody>
      </p:sp>
      <p:sp>
        <p:nvSpPr>
          <p:cNvPr id="19" name="TextBox 18">
            <a:extLst>
              <a:ext uri="{FF2B5EF4-FFF2-40B4-BE49-F238E27FC236}">
                <a16:creationId xmlns:a16="http://schemas.microsoft.com/office/drawing/2014/main" id="{63CA2D68-E458-46EB-A5BF-D4504B01678C}"/>
              </a:ext>
            </a:extLst>
          </p:cNvPr>
          <p:cNvSpPr txBox="1"/>
          <p:nvPr/>
        </p:nvSpPr>
        <p:spPr>
          <a:xfrm>
            <a:off x="446041" y="3156121"/>
            <a:ext cx="2364358" cy="707886"/>
          </a:xfrm>
          <a:prstGeom prst="rect">
            <a:avLst/>
          </a:prstGeom>
          <a:noFill/>
        </p:spPr>
        <p:txBody>
          <a:bodyPr wrap="square" rtlCol="0">
            <a:spAutoFit/>
          </a:bodyPr>
          <a:lstStyle/>
          <a:p>
            <a:pPr algn="ctr"/>
            <a:r>
              <a:rPr lang="en-GB" sz="2000" dirty="0"/>
              <a:t>Extract features from frames</a:t>
            </a:r>
          </a:p>
        </p:txBody>
      </p:sp>
      <p:sp>
        <p:nvSpPr>
          <p:cNvPr id="35" name="TextBox 34">
            <a:extLst>
              <a:ext uri="{FF2B5EF4-FFF2-40B4-BE49-F238E27FC236}">
                <a16:creationId xmlns:a16="http://schemas.microsoft.com/office/drawing/2014/main" id="{DEE2FBB7-7326-4FCB-8290-A5B228C03D94}"/>
              </a:ext>
            </a:extLst>
          </p:cNvPr>
          <p:cNvSpPr txBox="1"/>
          <p:nvPr/>
        </p:nvSpPr>
        <p:spPr>
          <a:xfrm>
            <a:off x="496047" y="4346053"/>
            <a:ext cx="2364358" cy="1015663"/>
          </a:xfrm>
          <a:prstGeom prst="rect">
            <a:avLst/>
          </a:prstGeom>
          <a:noFill/>
        </p:spPr>
        <p:txBody>
          <a:bodyPr wrap="square" rtlCol="0">
            <a:spAutoFit/>
          </a:bodyPr>
          <a:lstStyle/>
          <a:p>
            <a:pPr algn="ctr"/>
            <a:r>
              <a:rPr lang="en-GB" sz="2000" dirty="0"/>
              <a:t>Get the probability of being a break with the model</a:t>
            </a:r>
          </a:p>
        </p:txBody>
      </p:sp>
      <p:cxnSp>
        <p:nvCxnSpPr>
          <p:cNvPr id="31" name="Straight Arrow Connector 30">
            <a:extLst>
              <a:ext uri="{FF2B5EF4-FFF2-40B4-BE49-F238E27FC236}">
                <a16:creationId xmlns:a16="http://schemas.microsoft.com/office/drawing/2014/main" id="{F1B1F8FD-EB21-486C-9167-0657C3E4471A}"/>
              </a:ext>
            </a:extLst>
          </p:cNvPr>
          <p:cNvCxnSpPr>
            <a:cxnSpLocks/>
            <a:stCxn id="28" idx="2"/>
            <a:endCxn id="32" idx="0"/>
          </p:cNvCxnSpPr>
          <p:nvPr/>
        </p:nvCxnSpPr>
        <p:spPr>
          <a:xfrm flipH="1">
            <a:off x="3988648" y="3887124"/>
            <a:ext cx="3930" cy="18228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B46C663-B2DC-441F-B8D3-28994600F840}"/>
              </a:ext>
            </a:extLst>
          </p:cNvPr>
          <p:cNvSpPr txBox="1"/>
          <p:nvPr/>
        </p:nvSpPr>
        <p:spPr>
          <a:xfrm>
            <a:off x="3173871" y="5710019"/>
            <a:ext cx="1629554" cy="646331"/>
          </a:xfrm>
          <a:prstGeom prst="rect">
            <a:avLst/>
          </a:prstGeom>
          <a:noFill/>
        </p:spPr>
        <p:txBody>
          <a:bodyPr wrap="square" rtlCol="0">
            <a:spAutoFit/>
          </a:bodyPr>
          <a:lstStyle/>
          <a:p>
            <a:pPr algn="ctr"/>
            <a:r>
              <a:rPr lang="en-GB" dirty="0"/>
              <a:t>Probability to be a break</a:t>
            </a:r>
          </a:p>
        </p:txBody>
      </p:sp>
    </p:spTree>
    <p:extLst>
      <p:ext uri="{BB962C8B-B14F-4D97-AF65-F5344CB8AC3E}">
        <p14:creationId xmlns:p14="http://schemas.microsoft.com/office/powerpoint/2010/main" val="40292306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 – Model application</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17</a:t>
            </a:fld>
            <a:endParaRPr lang="fr-FR"/>
          </a:p>
        </p:txBody>
      </p:sp>
      <p:pic>
        <p:nvPicPr>
          <p:cNvPr id="11266" name="Picture 2">
            <a:extLst>
              <a:ext uri="{FF2B5EF4-FFF2-40B4-BE49-F238E27FC236}">
                <a16:creationId xmlns:a16="http://schemas.microsoft.com/office/drawing/2014/main" id="{39748772-8E4B-45F5-9C6E-486612ABD1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03" y="601699"/>
            <a:ext cx="7200900" cy="4248150"/>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a:extLst>
              <a:ext uri="{FF2B5EF4-FFF2-40B4-BE49-F238E27FC236}">
                <a16:creationId xmlns:a16="http://schemas.microsoft.com/office/drawing/2014/main" id="{71032046-7290-4592-98E6-F323369E34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206" y="4681537"/>
            <a:ext cx="7200900" cy="185737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D831E2A4-6A66-4CD3-A0E1-CFE332DD7AAA}"/>
              </a:ext>
            </a:extLst>
          </p:cNvPr>
          <p:cNvCxnSpPr>
            <a:cxnSpLocks/>
          </p:cNvCxnSpPr>
          <p:nvPr/>
        </p:nvCxnSpPr>
        <p:spPr>
          <a:xfrm flipV="1">
            <a:off x="7570381" y="1041991"/>
            <a:ext cx="0" cy="3274828"/>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FAEF333-14C1-4E13-9305-80EFA6CE07D0}"/>
              </a:ext>
            </a:extLst>
          </p:cNvPr>
          <p:cNvSpPr txBox="1"/>
          <p:nvPr/>
        </p:nvSpPr>
        <p:spPr>
          <a:xfrm>
            <a:off x="7391106" y="2356239"/>
            <a:ext cx="2115875" cy="646331"/>
          </a:xfrm>
          <a:prstGeom prst="rect">
            <a:avLst/>
          </a:prstGeom>
          <a:noFill/>
        </p:spPr>
        <p:txBody>
          <a:bodyPr wrap="square" rtlCol="0">
            <a:spAutoFit/>
          </a:bodyPr>
          <a:lstStyle/>
          <a:p>
            <a:pPr algn="ctr"/>
            <a:r>
              <a:rPr lang="en-GB" dirty="0">
                <a:solidFill>
                  <a:srgbClr val="FF0000"/>
                </a:solidFill>
              </a:rPr>
              <a:t>Probability Threshold</a:t>
            </a:r>
          </a:p>
        </p:txBody>
      </p:sp>
      <p:cxnSp>
        <p:nvCxnSpPr>
          <p:cNvPr id="9" name="Straight Arrow Connector 8">
            <a:extLst>
              <a:ext uri="{FF2B5EF4-FFF2-40B4-BE49-F238E27FC236}">
                <a16:creationId xmlns:a16="http://schemas.microsoft.com/office/drawing/2014/main" id="{BB8E7E0A-7B9D-41AB-9F88-D77C33A80D1D}"/>
              </a:ext>
            </a:extLst>
          </p:cNvPr>
          <p:cNvCxnSpPr/>
          <p:nvPr/>
        </p:nvCxnSpPr>
        <p:spPr>
          <a:xfrm>
            <a:off x="2626242" y="1828800"/>
            <a:ext cx="1164414" cy="0"/>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FD0A1C3-F12A-405A-9A51-20DAA902785B}"/>
              </a:ext>
            </a:extLst>
          </p:cNvPr>
          <p:cNvSpPr txBox="1"/>
          <p:nvPr/>
        </p:nvSpPr>
        <p:spPr>
          <a:xfrm>
            <a:off x="2126512" y="1325563"/>
            <a:ext cx="2286000" cy="369332"/>
          </a:xfrm>
          <a:prstGeom prst="rect">
            <a:avLst/>
          </a:prstGeom>
          <a:noFill/>
        </p:spPr>
        <p:txBody>
          <a:bodyPr wrap="square" rtlCol="0">
            <a:spAutoFit/>
          </a:bodyPr>
          <a:lstStyle/>
          <a:p>
            <a:pPr algn="ctr"/>
            <a:r>
              <a:rPr lang="en-GB" dirty="0">
                <a:solidFill>
                  <a:schemeClr val="accent6">
                    <a:lumMod val="75000"/>
                  </a:schemeClr>
                </a:solidFill>
              </a:rPr>
              <a:t>Time Threshold</a:t>
            </a:r>
          </a:p>
        </p:txBody>
      </p:sp>
      <p:sp>
        <p:nvSpPr>
          <p:cNvPr id="12" name="ZoneTexte 11">
            <a:extLst>
              <a:ext uri="{FF2B5EF4-FFF2-40B4-BE49-F238E27FC236}">
                <a16:creationId xmlns:a16="http://schemas.microsoft.com/office/drawing/2014/main" id="{9E3A8231-983D-47E2-9DC7-CA60FA93C923}"/>
              </a:ext>
            </a:extLst>
          </p:cNvPr>
          <p:cNvSpPr txBox="1"/>
          <p:nvPr/>
        </p:nvSpPr>
        <p:spPr>
          <a:xfrm>
            <a:off x="8122537" y="3520505"/>
            <a:ext cx="3537097" cy="2215991"/>
          </a:xfrm>
          <a:prstGeom prst="rect">
            <a:avLst/>
          </a:prstGeom>
          <a:noFill/>
        </p:spPr>
        <p:txBody>
          <a:bodyPr wrap="square">
            <a:spAutoFit/>
          </a:bodyPr>
          <a:lstStyle/>
          <a:p>
            <a:pPr algn="ctr"/>
            <a:r>
              <a:rPr lang="en-US" sz="2400" dirty="0">
                <a:solidFill>
                  <a:srgbClr val="000000"/>
                </a:solidFill>
                <a:effectLst/>
                <a:latin typeface="Calibri" panose="020F0502020204030204" pitchFamily="34" charset="0"/>
              </a:rPr>
              <a:t>Probability of being a break throughout the recording vs amplitude of the recording -&gt; not a clear correspondence</a:t>
            </a:r>
            <a:endParaRPr lang="en-US" sz="2400" dirty="0"/>
          </a:p>
          <a:p>
            <a:r>
              <a:rPr lang="en-US" dirty="0"/>
              <a:t> </a:t>
            </a:r>
          </a:p>
        </p:txBody>
      </p:sp>
    </p:spTree>
    <p:extLst>
      <p:ext uri="{BB962C8B-B14F-4D97-AF65-F5344CB8AC3E}">
        <p14:creationId xmlns:p14="http://schemas.microsoft.com/office/powerpoint/2010/main" val="351836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 – Model application</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18</a:t>
            </a:fld>
            <a:endParaRPr lang="fr-FR"/>
          </a:p>
        </p:txBody>
      </p:sp>
      <p:pic>
        <p:nvPicPr>
          <p:cNvPr id="3074" name="Picture 2">
            <a:extLst>
              <a:ext uri="{FF2B5EF4-FFF2-40B4-BE49-F238E27FC236}">
                <a16:creationId xmlns:a16="http://schemas.microsoft.com/office/drawing/2014/main" id="{BD8D4102-54AB-40EB-A551-09539721F1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437" y="776287"/>
            <a:ext cx="9001125" cy="53054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15B430B-8ACE-4632-A912-17B80D85AF58}"/>
              </a:ext>
            </a:extLst>
          </p:cNvPr>
          <p:cNvSpPr txBox="1"/>
          <p:nvPr/>
        </p:nvSpPr>
        <p:spPr>
          <a:xfrm>
            <a:off x="1595437" y="6211668"/>
            <a:ext cx="6220838" cy="646331"/>
          </a:xfrm>
          <a:prstGeom prst="rect">
            <a:avLst/>
          </a:prstGeom>
          <a:noFill/>
        </p:spPr>
        <p:txBody>
          <a:bodyPr wrap="square">
            <a:spAutoFit/>
          </a:bodyPr>
          <a:lstStyle/>
          <a:p>
            <a:r>
              <a:rPr lang="en-US" sz="1800" dirty="0">
                <a:solidFill>
                  <a:srgbClr val="000000"/>
                </a:solidFill>
                <a:effectLst/>
                <a:latin typeface="Calibri" panose="020F0502020204030204" pitchFamily="34" charset="0"/>
              </a:rPr>
              <a:t>MSE (Mean Square Error) = 5.01, the algorithm predicts the number of breaks with an </a:t>
            </a:r>
            <a:r>
              <a:rPr lang="en-US" sz="1800" b="1" dirty="0">
                <a:solidFill>
                  <a:srgbClr val="000000"/>
                </a:solidFill>
                <a:effectLst/>
                <a:latin typeface="Calibri" panose="020F0502020204030204" pitchFamily="34" charset="0"/>
              </a:rPr>
              <a:t>accuracy</a:t>
            </a:r>
            <a:r>
              <a:rPr lang="en-US" sz="1800" dirty="0">
                <a:solidFill>
                  <a:srgbClr val="000000"/>
                </a:solidFill>
                <a:effectLst/>
                <a:latin typeface="Calibri" panose="020F0502020204030204" pitchFamily="34" charset="0"/>
              </a:rPr>
              <a:t> </a:t>
            </a:r>
            <a:r>
              <a:rPr lang="en-US" sz="1800" b="1" dirty="0">
                <a:solidFill>
                  <a:srgbClr val="000000"/>
                </a:solidFill>
                <a:effectLst/>
                <a:latin typeface="Calibri" panose="020F0502020204030204" pitchFamily="34" charset="0"/>
              </a:rPr>
              <a:t>of around 2.2 breaks</a:t>
            </a:r>
            <a:endParaRPr lang="en-US" b="1" dirty="0"/>
          </a:p>
        </p:txBody>
      </p:sp>
    </p:spTree>
    <p:extLst>
      <p:ext uri="{BB962C8B-B14F-4D97-AF65-F5344CB8AC3E}">
        <p14:creationId xmlns:p14="http://schemas.microsoft.com/office/powerpoint/2010/main" val="2520928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Improvements &amp; Leads</a:t>
            </a:r>
          </a:p>
        </p:txBody>
      </p:sp>
      <p:sp>
        <p:nvSpPr>
          <p:cNvPr id="5" name="Slide Number Placeholder 4">
            <a:extLst>
              <a:ext uri="{FF2B5EF4-FFF2-40B4-BE49-F238E27FC236}">
                <a16:creationId xmlns:a16="http://schemas.microsoft.com/office/drawing/2014/main" id="{6A4CC2B8-BCEC-4F6F-B864-1E60FC284604}"/>
              </a:ext>
            </a:extLst>
          </p:cNvPr>
          <p:cNvSpPr>
            <a:spLocks noGrp="1"/>
          </p:cNvSpPr>
          <p:nvPr>
            <p:ph type="sldNum" sz="quarter" idx="12"/>
          </p:nvPr>
        </p:nvSpPr>
        <p:spPr/>
        <p:txBody>
          <a:bodyPr/>
          <a:lstStyle/>
          <a:p>
            <a:fld id="{F88CFBEC-FD8C-48E6-AEC4-846090743C72}" type="slidenum">
              <a:rPr lang="fr-FR" smtClean="0"/>
              <a:t>19</a:t>
            </a:fld>
            <a:endParaRPr lang="fr-FR"/>
          </a:p>
        </p:txBody>
      </p:sp>
      <p:sp>
        <p:nvSpPr>
          <p:cNvPr id="7" name="TextBox 6">
            <a:extLst>
              <a:ext uri="{FF2B5EF4-FFF2-40B4-BE49-F238E27FC236}">
                <a16:creationId xmlns:a16="http://schemas.microsoft.com/office/drawing/2014/main" id="{3979F66E-FF04-4101-8D1D-E7C99CB8C360}"/>
              </a:ext>
            </a:extLst>
          </p:cNvPr>
          <p:cNvSpPr txBox="1"/>
          <p:nvPr/>
        </p:nvSpPr>
        <p:spPr>
          <a:xfrm>
            <a:off x="712381" y="4759298"/>
            <a:ext cx="10641419" cy="461665"/>
          </a:xfrm>
          <a:prstGeom prst="rect">
            <a:avLst/>
          </a:prstGeom>
          <a:noFill/>
        </p:spPr>
        <p:txBody>
          <a:bodyPr wrap="square" rtlCol="0">
            <a:spAutoFit/>
          </a:bodyPr>
          <a:lstStyle/>
          <a:p>
            <a:pPr marL="285750" indent="-285750">
              <a:buFont typeface="Arial" panose="020B0604020202020204" pitchFamily="34" charset="0"/>
              <a:buChar char="•"/>
            </a:pPr>
            <a:r>
              <a:rPr lang="en-GB" sz="2400" dirty="0"/>
              <a:t>Note : Machine learning approach can differentiate bites and breaks</a:t>
            </a:r>
          </a:p>
        </p:txBody>
      </p:sp>
      <p:sp>
        <p:nvSpPr>
          <p:cNvPr id="8" name="TextBox 7">
            <a:extLst>
              <a:ext uri="{FF2B5EF4-FFF2-40B4-BE49-F238E27FC236}">
                <a16:creationId xmlns:a16="http://schemas.microsoft.com/office/drawing/2014/main" id="{BC74AFE5-CD46-48BD-8777-7FA0B63390CF}"/>
              </a:ext>
            </a:extLst>
          </p:cNvPr>
          <p:cNvSpPr txBox="1"/>
          <p:nvPr/>
        </p:nvSpPr>
        <p:spPr>
          <a:xfrm>
            <a:off x="712380" y="1644930"/>
            <a:ext cx="4832385" cy="461665"/>
          </a:xfrm>
          <a:prstGeom prst="rect">
            <a:avLst/>
          </a:prstGeom>
          <a:noFill/>
        </p:spPr>
        <p:txBody>
          <a:bodyPr wrap="square" rtlCol="0">
            <a:spAutoFit/>
          </a:bodyPr>
          <a:lstStyle/>
          <a:p>
            <a:pPr marL="342900" indent="-342900">
              <a:buFont typeface="Arial" panose="020B0604020202020204" pitchFamily="34" charset="0"/>
              <a:buChar char="•"/>
            </a:pPr>
            <a:r>
              <a:rPr lang="en-GB" sz="2400" dirty="0"/>
              <a:t>Unavoidable background noises</a:t>
            </a:r>
          </a:p>
        </p:txBody>
      </p:sp>
      <p:grpSp>
        <p:nvGrpSpPr>
          <p:cNvPr id="24" name="Group 23">
            <a:extLst>
              <a:ext uri="{FF2B5EF4-FFF2-40B4-BE49-F238E27FC236}">
                <a16:creationId xmlns:a16="http://schemas.microsoft.com/office/drawing/2014/main" id="{5FD26F67-3782-43B5-BBA6-B815F0FBD1A0}"/>
              </a:ext>
            </a:extLst>
          </p:cNvPr>
          <p:cNvGrpSpPr/>
          <p:nvPr/>
        </p:nvGrpSpPr>
        <p:grpSpPr>
          <a:xfrm>
            <a:off x="1667538" y="2560145"/>
            <a:ext cx="9081978" cy="1590155"/>
            <a:chOff x="1667538" y="2186317"/>
            <a:chExt cx="9081978" cy="1590155"/>
          </a:xfrm>
        </p:grpSpPr>
        <p:sp>
          <p:nvSpPr>
            <p:cNvPr id="10" name="Rectangle: Rounded Corners 9">
              <a:extLst>
                <a:ext uri="{FF2B5EF4-FFF2-40B4-BE49-F238E27FC236}">
                  <a16:creationId xmlns:a16="http://schemas.microsoft.com/office/drawing/2014/main" id="{CAE8537B-14F0-4839-B6B0-4A5067A11378}"/>
                </a:ext>
              </a:extLst>
            </p:cNvPr>
            <p:cNvSpPr/>
            <p:nvPr/>
          </p:nvSpPr>
          <p:spPr>
            <a:xfrm>
              <a:off x="1667538" y="2186320"/>
              <a:ext cx="1562986" cy="59542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Recordings</a:t>
              </a:r>
            </a:p>
          </p:txBody>
        </p:sp>
        <p:cxnSp>
          <p:nvCxnSpPr>
            <p:cNvPr id="12" name="Straight Arrow Connector 11">
              <a:extLst>
                <a:ext uri="{FF2B5EF4-FFF2-40B4-BE49-F238E27FC236}">
                  <a16:creationId xmlns:a16="http://schemas.microsoft.com/office/drawing/2014/main" id="{C5BDD29A-1BAD-408E-88F0-A1E3FCD8E635}"/>
                </a:ext>
              </a:extLst>
            </p:cNvPr>
            <p:cNvCxnSpPr>
              <a:cxnSpLocks/>
              <a:stCxn id="10" idx="3"/>
              <a:endCxn id="15" idx="1"/>
            </p:cNvCxnSpPr>
            <p:nvPr/>
          </p:nvCxnSpPr>
          <p:spPr>
            <a:xfrm flipV="1">
              <a:off x="3230524" y="2484030"/>
              <a:ext cx="1733107"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4B722D54-C22D-4A09-B779-E55E8C45539A}"/>
                </a:ext>
              </a:extLst>
            </p:cNvPr>
            <p:cNvSpPr/>
            <p:nvPr/>
          </p:nvSpPr>
          <p:spPr>
            <a:xfrm>
              <a:off x="4963631" y="2186318"/>
              <a:ext cx="2264735" cy="59542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Frame with undetermined noise</a:t>
              </a:r>
            </a:p>
          </p:txBody>
        </p:sp>
        <p:sp>
          <p:nvSpPr>
            <p:cNvPr id="17" name="Rectangle: Rounded Corners 16">
              <a:extLst>
                <a:ext uri="{FF2B5EF4-FFF2-40B4-BE49-F238E27FC236}">
                  <a16:creationId xmlns:a16="http://schemas.microsoft.com/office/drawing/2014/main" id="{AB596EE1-5F1E-4824-ACCE-C6DA795E015E}"/>
                </a:ext>
              </a:extLst>
            </p:cNvPr>
            <p:cNvSpPr/>
            <p:nvPr/>
          </p:nvSpPr>
          <p:spPr>
            <a:xfrm>
              <a:off x="9108557" y="2186317"/>
              <a:ext cx="1640959" cy="59542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Prediction</a:t>
              </a:r>
            </a:p>
          </p:txBody>
        </p:sp>
        <p:cxnSp>
          <p:nvCxnSpPr>
            <p:cNvPr id="19" name="Straight Arrow Connector 18">
              <a:extLst>
                <a:ext uri="{FF2B5EF4-FFF2-40B4-BE49-F238E27FC236}">
                  <a16:creationId xmlns:a16="http://schemas.microsoft.com/office/drawing/2014/main" id="{5146D938-CCAA-4D85-B34C-5B9E3486BB82}"/>
                </a:ext>
              </a:extLst>
            </p:cNvPr>
            <p:cNvCxnSpPr>
              <a:cxnSpLocks/>
              <a:stCxn id="15" idx="3"/>
            </p:cNvCxnSpPr>
            <p:nvPr/>
          </p:nvCxnSpPr>
          <p:spPr>
            <a:xfrm>
              <a:off x="7228366" y="2484030"/>
              <a:ext cx="18801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C77DA2D-C33E-44A1-B362-97BCF790E50F}"/>
                </a:ext>
              </a:extLst>
            </p:cNvPr>
            <p:cNvSpPr txBox="1"/>
            <p:nvPr/>
          </p:nvSpPr>
          <p:spPr>
            <a:xfrm>
              <a:off x="3438744" y="2630200"/>
              <a:ext cx="1169581" cy="646331"/>
            </a:xfrm>
            <a:prstGeom prst="rect">
              <a:avLst/>
            </a:prstGeom>
            <a:noFill/>
          </p:spPr>
          <p:txBody>
            <a:bodyPr wrap="square" rtlCol="0">
              <a:spAutoFit/>
            </a:bodyPr>
            <a:lstStyle/>
            <a:p>
              <a:pPr algn="ctr"/>
              <a:r>
                <a:rPr lang="en-GB" dirty="0"/>
                <a:t>Amplitude selection</a:t>
              </a:r>
            </a:p>
          </p:txBody>
        </p:sp>
        <p:sp>
          <p:nvSpPr>
            <p:cNvPr id="23" name="TextBox 22">
              <a:extLst>
                <a:ext uri="{FF2B5EF4-FFF2-40B4-BE49-F238E27FC236}">
                  <a16:creationId xmlns:a16="http://schemas.microsoft.com/office/drawing/2014/main" id="{12912FFC-FA4B-43D6-9A79-2B081B68D7D1}"/>
                </a:ext>
              </a:extLst>
            </p:cNvPr>
            <p:cNvSpPr txBox="1"/>
            <p:nvPr/>
          </p:nvSpPr>
          <p:spPr>
            <a:xfrm>
              <a:off x="7101218" y="2576143"/>
              <a:ext cx="2134488" cy="1200329"/>
            </a:xfrm>
            <a:prstGeom prst="rect">
              <a:avLst/>
            </a:prstGeom>
            <a:noFill/>
          </p:spPr>
          <p:txBody>
            <a:bodyPr wrap="square" rtlCol="0">
              <a:spAutoFit/>
            </a:bodyPr>
            <a:lstStyle/>
            <a:p>
              <a:pPr algn="ctr"/>
              <a:r>
                <a:rPr lang="en-GB" dirty="0"/>
                <a:t>Machine Learning Model trained to differentiate noises from breaks </a:t>
              </a:r>
            </a:p>
          </p:txBody>
        </p:sp>
      </p:grpSp>
    </p:spTree>
    <p:extLst>
      <p:ext uri="{BB962C8B-B14F-4D97-AF65-F5344CB8AC3E}">
        <p14:creationId xmlns:p14="http://schemas.microsoft.com/office/powerpoint/2010/main" val="4116136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0515600" cy="1325563"/>
          </a:xfrm>
        </p:spPr>
        <p:txBody>
          <a:bodyPr anchor="t"/>
          <a:lstStyle/>
          <a:p>
            <a:r>
              <a:rPr lang="en-GB" dirty="0">
                <a:solidFill>
                  <a:srgbClr val="0000A1"/>
                </a:solidFill>
                <a:latin typeface="Abadi" panose="020B0604020104020204" pitchFamily="34" charset="0"/>
              </a:rPr>
              <a:t>Context</a:t>
            </a:r>
          </a:p>
        </p:txBody>
      </p:sp>
      <p:sp>
        <p:nvSpPr>
          <p:cNvPr id="3" name="Espace réservé du contenu 2">
            <a:extLst>
              <a:ext uri="{FF2B5EF4-FFF2-40B4-BE49-F238E27FC236}">
                <a16:creationId xmlns:a16="http://schemas.microsoft.com/office/drawing/2014/main" id="{BBB97862-E0AD-4C75-9C1D-90CFF8A85DC3}"/>
              </a:ext>
            </a:extLst>
          </p:cNvPr>
          <p:cNvSpPr>
            <a:spLocks noGrp="1"/>
          </p:cNvSpPr>
          <p:nvPr>
            <p:ph idx="1"/>
          </p:nvPr>
        </p:nvSpPr>
        <p:spPr>
          <a:xfrm>
            <a:off x="600831" y="1726268"/>
            <a:ext cx="7777856" cy="3405463"/>
          </a:xfrm>
        </p:spPr>
        <p:txBody>
          <a:bodyPr anchor="ctr">
            <a:normAutofit/>
          </a:bodyPr>
          <a:lstStyle/>
          <a:p>
            <a:r>
              <a:rPr lang="fr-FR" dirty="0"/>
              <a:t>Automation of data acquisition</a:t>
            </a:r>
          </a:p>
          <a:p>
            <a:endParaRPr lang="fr-FR" dirty="0"/>
          </a:p>
          <a:p>
            <a:pPr>
              <a:spcBef>
                <a:spcPts val="0"/>
              </a:spcBef>
            </a:pPr>
            <a:r>
              <a:rPr lang="en-US" dirty="0"/>
              <a:t>Task to be </a:t>
            </a:r>
            <a:r>
              <a:rPr lang="en-GB" dirty="0"/>
              <a:t>digitised</a:t>
            </a:r>
            <a:r>
              <a:rPr lang="en-US" dirty="0"/>
              <a:t>: Counting of breaks and bites when cats eat kibbles from video recordings.</a:t>
            </a:r>
          </a:p>
          <a:p>
            <a:endParaRPr lang="en-US" dirty="0"/>
          </a:p>
          <a:p>
            <a:pPr>
              <a:spcBef>
                <a:spcPts val="0"/>
              </a:spcBef>
            </a:pPr>
            <a:r>
              <a:rPr lang="en-US" dirty="0"/>
              <a:t>Test of an acquisition protocol for event</a:t>
            </a:r>
          </a:p>
          <a:p>
            <a:pPr marL="0" indent="0">
              <a:spcBef>
                <a:spcPts val="0"/>
              </a:spcBef>
              <a:buNone/>
            </a:pPr>
            <a:r>
              <a:rPr lang="en-US" dirty="0"/>
              <a:t> detection</a:t>
            </a:r>
            <a:r>
              <a:rPr lang="fr-FR" dirty="0"/>
              <a:t> </a:t>
            </a:r>
          </a:p>
        </p:txBody>
      </p:sp>
      <p:pic>
        <p:nvPicPr>
          <p:cNvPr id="1026" name="Picture 2" descr="Chat qui mange des croquettes | Chats et chatons, Croquettes, Chat">
            <a:extLst>
              <a:ext uri="{FF2B5EF4-FFF2-40B4-BE49-F238E27FC236}">
                <a16:creationId xmlns:a16="http://schemas.microsoft.com/office/drawing/2014/main" id="{EDE1452B-A7D6-4786-98EB-BB97E8CE7F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5482" y="1166537"/>
            <a:ext cx="4643730" cy="513198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7F4E7859-B42B-4888-98B0-6193B021F591}"/>
              </a:ext>
            </a:extLst>
          </p:cNvPr>
          <p:cNvSpPr>
            <a:spLocks noGrp="1"/>
          </p:cNvSpPr>
          <p:nvPr>
            <p:ph type="sldNum" sz="quarter" idx="12"/>
          </p:nvPr>
        </p:nvSpPr>
        <p:spPr/>
        <p:txBody>
          <a:bodyPr/>
          <a:lstStyle/>
          <a:p>
            <a:fld id="{F88CFBEC-FD8C-48E6-AEC4-846090743C72}" type="slidenum">
              <a:rPr lang="fr-FR" smtClean="0"/>
              <a:t>2</a:t>
            </a:fld>
            <a:endParaRPr lang="fr-FR"/>
          </a:p>
        </p:txBody>
      </p:sp>
    </p:spTree>
    <p:extLst>
      <p:ext uri="{BB962C8B-B14F-4D97-AF65-F5344CB8AC3E}">
        <p14:creationId xmlns:p14="http://schemas.microsoft.com/office/powerpoint/2010/main" val="41040570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Conclusion</a:t>
            </a:r>
          </a:p>
        </p:txBody>
      </p:sp>
      <p:sp>
        <p:nvSpPr>
          <p:cNvPr id="5" name="Slide Number Placeholder 4">
            <a:extLst>
              <a:ext uri="{FF2B5EF4-FFF2-40B4-BE49-F238E27FC236}">
                <a16:creationId xmlns:a16="http://schemas.microsoft.com/office/drawing/2014/main" id="{DF493F84-EB92-4871-830A-DA4889A999DB}"/>
              </a:ext>
            </a:extLst>
          </p:cNvPr>
          <p:cNvSpPr>
            <a:spLocks noGrp="1"/>
          </p:cNvSpPr>
          <p:nvPr>
            <p:ph type="sldNum" sz="quarter" idx="12"/>
          </p:nvPr>
        </p:nvSpPr>
        <p:spPr/>
        <p:txBody>
          <a:bodyPr/>
          <a:lstStyle/>
          <a:p>
            <a:fld id="{F88CFBEC-FD8C-48E6-AEC4-846090743C72}" type="slidenum">
              <a:rPr lang="fr-FR" smtClean="0"/>
              <a:t>20</a:t>
            </a:fld>
            <a:endParaRPr lang="fr-FR"/>
          </a:p>
        </p:txBody>
      </p:sp>
      <p:sp>
        <p:nvSpPr>
          <p:cNvPr id="8" name="TextBox 7">
            <a:extLst>
              <a:ext uri="{FF2B5EF4-FFF2-40B4-BE49-F238E27FC236}">
                <a16:creationId xmlns:a16="http://schemas.microsoft.com/office/drawing/2014/main" id="{126B2639-43E2-4BA2-A773-A97F0AB64C4D}"/>
              </a:ext>
            </a:extLst>
          </p:cNvPr>
          <p:cNvSpPr txBox="1"/>
          <p:nvPr/>
        </p:nvSpPr>
        <p:spPr>
          <a:xfrm>
            <a:off x="806116" y="1597729"/>
            <a:ext cx="10547684" cy="2923877"/>
          </a:xfrm>
          <a:prstGeom prst="rect">
            <a:avLst/>
          </a:prstGeom>
          <a:noFill/>
        </p:spPr>
        <p:txBody>
          <a:bodyPr wrap="square" rtlCol="0">
            <a:spAutoFit/>
          </a:bodyPr>
          <a:lstStyle/>
          <a:p>
            <a:pPr marL="457200" indent="-457200">
              <a:buFont typeface="Arial" panose="020B0604020202020204" pitchFamily="34" charset="0"/>
              <a:buChar char="•"/>
            </a:pPr>
            <a:r>
              <a:rPr lang="en-GB" sz="3200" dirty="0"/>
              <a:t>About Data acquisition method</a:t>
            </a:r>
          </a:p>
          <a:p>
            <a:r>
              <a:rPr lang="en-US" sz="2400" dirty="0"/>
              <a:t>Noise is a limiting factor for prediction. It must be kept to a minimum</a:t>
            </a:r>
          </a:p>
          <a:p>
            <a:endParaRPr lang="en-US" sz="2400" dirty="0"/>
          </a:p>
          <a:p>
            <a:r>
              <a:rPr lang="en-US" sz="2400" dirty="0"/>
              <a:t>Strong labelling allows more technical possibilities that can be used for prediction.</a:t>
            </a:r>
            <a:endParaRPr lang="en-GB" sz="2400" dirty="0"/>
          </a:p>
          <a:p>
            <a:endParaRPr lang="en-GB" sz="2400" dirty="0"/>
          </a:p>
          <a:p>
            <a:pPr marL="457200" indent="-457200">
              <a:buFont typeface="Arial" panose="020B0604020202020204" pitchFamily="34" charset="0"/>
              <a:buChar char="•"/>
            </a:pPr>
            <a:r>
              <a:rPr lang="en-GB" sz="3200" dirty="0"/>
              <a:t>About acoustic data for detection of events</a:t>
            </a:r>
          </a:p>
          <a:p>
            <a:r>
              <a:rPr lang="en-GB" sz="2400" dirty="0"/>
              <a:t>Break </a:t>
            </a:r>
            <a:r>
              <a:rPr lang="en-US" sz="2400" dirty="0"/>
              <a:t>produce a quite identifiable sound. Bites could be more difficult.</a:t>
            </a:r>
            <a:endParaRPr lang="en-GB" sz="2400" dirty="0"/>
          </a:p>
        </p:txBody>
      </p:sp>
    </p:spTree>
    <p:extLst>
      <p:ext uri="{BB962C8B-B14F-4D97-AF65-F5344CB8AC3E}">
        <p14:creationId xmlns:p14="http://schemas.microsoft.com/office/powerpoint/2010/main" val="2544654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97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AF64FF-C8DD-4BD3-8C38-10DC7F9F3DE6}"/>
              </a:ext>
            </a:extLst>
          </p:cNvPr>
          <p:cNvSpPr>
            <a:spLocks noGrp="1"/>
          </p:cNvSpPr>
          <p:nvPr>
            <p:ph type="title"/>
          </p:nvPr>
        </p:nvSpPr>
        <p:spPr>
          <a:xfrm>
            <a:off x="1303421" y="786392"/>
            <a:ext cx="9585158" cy="3990145"/>
          </a:xfrm>
          <a:ln w="44450">
            <a:solidFill>
              <a:srgbClr val="D2D0D0"/>
            </a:solidFill>
          </a:ln>
        </p:spPr>
        <p:txBody>
          <a:bodyPr anchor="t">
            <a:normAutofit/>
          </a:bodyPr>
          <a:lstStyle/>
          <a:p>
            <a:pPr algn="ctr"/>
            <a:r>
              <a:rPr lang="fr-FR" sz="4800" b="1" dirty="0">
                <a:solidFill>
                  <a:srgbClr val="0000E6"/>
                </a:solidFill>
                <a:latin typeface="Aharoni" panose="02010803020104030203" pitchFamily="2" charset="-79"/>
                <a:cs typeface="Aharoni" panose="02010803020104030203" pitchFamily="2" charset="-79"/>
              </a:rPr>
              <a:t>THANK YOU</a:t>
            </a:r>
          </a:p>
        </p:txBody>
      </p:sp>
      <p:pic>
        <p:nvPicPr>
          <p:cNvPr id="5" name="Espace réservé du contenu 4" descr="https://toppng.com/show_download/198972/imagenes-de-gatos-png-transparent-cute-cat/largeUne image contenant chat, mammifère, chat domestique&#10;&#10;Description générée automatiquement">
            <a:extLst>
              <a:ext uri="{FF2B5EF4-FFF2-40B4-BE49-F238E27FC236}">
                <a16:creationId xmlns:a16="http://schemas.microsoft.com/office/drawing/2014/main" id="{01325370-D9D7-4354-9441-3779FC5E47D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95912" y="1533525"/>
            <a:ext cx="5581650" cy="3790950"/>
          </a:xfrm>
        </p:spPr>
      </p:pic>
      <p:pic>
        <p:nvPicPr>
          <p:cNvPr id="1026" name="Picture 2" descr="https://www.pngarts.com/explore/95398/download/95397Cute Cat PNG Image">
            <a:extLst>
              <a:ext uri="{FF2B5EF4-FFF2-40B4-BE49-F238E27FC236}">
                <a16:creationId xmlns:a16="http://schemas.microsoft.com/office/drawing/2014/main" id="{8E5F43F4-5CD3-48C2-AA76-6431ADB936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6575" y="1548564"/>
            <a:ext cx="6038850" cy="299085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C6D31DC-C737-435D-9129-A721D58205CE}"/>
              </a:ext>
            </a:extLst>
          </p:cNvPr>
          <p:cNvSpPr>
            <a:spLocks noGrp="1"/>
          </p:cNvSpPr>
          <p:nvPr>
            <p:ph type="sldNum" sz="quarter" idx="12"/>
          </p:nvPr>
        </p:nvSpPr>
        <p:spPr/>
        <p:txBody>
          <a:bodyPr/>
          <a:lstStyle/>
          <a:p>
            <a:fld id="{F88CFBEC-FD8C-48E6-AEC4-846090743C72}" type="slidenum">
              <a:rPr lang="fr-FR" smtClean="0"/>
              <a:t>21</a:t>
            </a:fld>
            <a:endParaRPr lang="fr-FR"/>
          </a:p>
        </p:txBody>
      </p:sp>
      <p:sp>
        <p:nvSpPr>
          <p:cNvPr id="7" name="TextBox 6">
            <a:extLst>
              <a:ext uri="{FF2B5EF4-FFF2-40B4-BE49-F238E27FC236}">
                <a16:creationId xmlns:a16="http://schemas.microsoft.com/office/drawing/2014/main" id="{DB6237AB-BB61-493F-A74C-472C9B9D8273}"/>
              </a:ext>
            </a:extLst>
          </p:cNvPr>
          <p:cNvSpPr txBox="1"/>
          <p:nvPr/>
        </p:nvSpPr>
        <p:spPr>
          <a:xfrm>
            <a:off x="1303421" y="4818396"/>
            <a:ext cx="9585158" cy="369332"/>
          </a:xfrm>
          <a:prstGeom prst="rect">
            <a:avLst/>
          </a:prstGeom>
          <a:noFill/>
        </p:spPr>
        <p:txBody>
          <a:bodyPr wrap="square" rtlCol="0">
            <a:spAutoFit/>
          </a:bodyPr>
          <a:lstStyle/>
          <a:p>
            <a:r>
              <a:rPr lang="en-GB" b="1" dirty="0">
                <a:latin typeface="+mj-lt"/>
                <a:cs typeface="Aharoni" panose="02010803020104030203" pitchFamily="2" charset="-79"/>
              </a:rPr>
              <a:t>Image sources :  </a:t>
            </a:r>
            <a:r>
              <a:rPr lang="en-GB" dirty="0">
                <a:latin typeface="+mj-lt"/>
                <a:cs typeface="Aharoni" panose="02010803020104030203" pitchFamily="2" charset="-79"/>
              </a:rPr>
              <a:t>pngarts.com and </a:t>
            </a:r>
            <a:r>
              <a:rPr lang="en-GB" dirty="0" err="1">
                <a:latin typeface="+mj-lt"/>
                <a:cs typeface="Aharoni" panose="02010803020104030203" pitchFamily="2" charset="-79"/>
              </a:rPr>
              <a:t>Verlina</a:t>
            </a:r>
            <a:endParaRPr lang="en-GB" dirty="0">
              <a:latin typeface="+mj-lt"/>
              <a:cs typeface="Aharoni" panose="02010803020104030203" pitchFamily="2" charset="-79"/>
            </a:endParaRPr>
          </a:p>
        </p:txBody>
      </p:sp>
    </p:spTree>
    <p:extLst>
      <p:ext uri="{BB962C8B-B14F-4D97-AF65-F5344CB8AC3E}">
        <p14:creationId xmlns:p14="http://schemas.microsoft.com/office/powerpoint/2010/main" val="4017975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F940D3E8-7E8B-48B6-AEFF-34B3356E47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75" y="0"/>
            <a:ext cx="11601450" cy="1323975"/>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a:extLst>
              <a:ext uri="{FF2B5EF4-FFF2-40B4-BE49-F238E27FC236}">
                <a16:creationId xmlns:a16="http://schemas.microsoft.com/office/drawing/2014/main" id="{E0015985-2CB9-4EAC-9CC4-E30FA03AD0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7337" y="4581525"/>
            <a:ext cx="11020425" cy="227647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77CD896B-C8AA-484E-B9FA-692866F0754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0734" y="2206248"/>
            <a:ext cx="1457325" cy="371475"/>
          </a:xfrm>
          <a:prstGeom prst="rect">
            <a:avLst/>
          </a:prstGeom>
          <a:noFill/>
          <a:extLst>
            <a:ext uri="{909E8E84-426E-40DD-AFC4-6F175D3DCCD1}">
              <a14:hiddenFill xmlns:a14="http://schemas.microsoft.com/office/drawing/2010/main">
                <a:solidFill>
                  <a:srgbClr val="FFFFFF"/>
                </a:solidFill>
              </a14:hiddenFill>
            </a:ext>
          </a:extLst>
        </p:spPr>
      </p:pic>
      <p:pic>
        <p:nvPicPr>
          <p:cNvPr id="6153" name="Picture 9">
            <a:extLst>
              <a:ext uri="{FF2B5EF4-FFF2-40B4-BE49-F238E27FC236}">
                <a16:creationId xmlns:a16="http://schemas.microsoft.com/office/drawing/2014/main" id="{CFDD4DDE-9572-44C4-B01B-7C2AAFC3320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0734" y="3142039"/>
            <a:ext cx="1457325" cy="3714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5">
            <a:extLst>
              <a:ext uri="{FF2B5EF4-FFF2-40B4-BE49-F238E27FC236}">
                <a16:creationId xmlns:a16="http://schemas.microsoft.com/office/drawing/2014/main" id="{E7C68A79-5E8E-4E11-A3D5-9D83FE77A00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66850" y="1546168"/>
            <a:ext cx="925830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3" name="audio_clean_short">
            <a:hlinkClick r:id="" action="ppaction://media"/>
            <a:extLst>
              <a:ext uri="{FF2B5EF4-FFF2-40B4-BE49-F238E27FC236}">
                <a16:creationId xmlns:a16="http://schemas.microsoft.com/office/drawing/2014/main" id="{56BF550E-2CC6-4968-8B78-F1FCBC74C8B9}"/>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9714807" y="2087185"/>
            <a:ext cx="609600" cy="609600"/>
          </a:xfrm>
          <a:prstGeom prst="rect">
            <a:avLst/>
          </a:prstGeom>
        </p:spPr>
      </p:pic>
      <p:pic>
        <p:nvPicPr>
          <p:cNvPr id="14" name="audio_original_original">
            <a:hlinkClick r:id="" action="ppaction://media"/>
            <a:extLst>
              <a:ext uri="{FF2B5EF4-FFF2-40B4-BE49-F238E27FC236}">
                <a16:creationId xmlns:a16="http://schemas.microsoft.com/office/drawing/2014/main" id="{B26DE830-AC60-42E9-A300-ACD9A23B810B}"/>
              </a:ext>
            </a:extLst>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9714807" y="3046092"/>
            <a:ext cx="609600" cy="609600"/>
          </a:xfrm>
          <a:prstGeom prst="rect">
            <a:avLst/>
          </a:prstGeom>
        </p:spPr>
      </p:pic>
    </p:spTree>
    <p:extLst>
      <p:ext uri="{BB962C8B-B14F-4D97-AF65-F5344CB8AC3E}">
        <p14:creationId xmlns:p14="http://schemas.microsoft.com/office/powerpoint/2010/main" val="216712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45"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54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13"/>
                </p:tgtEl>
              </p:cMediaNode>
            </p:audio>
            <p:audio>
              <p:cMediaNode vol="80000">
                <p:cTn id="12" fill="hold" display="0">
                  <p:stCondLst>
                    <p:cond delay="indefinite"/>
                  </p:stCondLst>
                  <p:endCondLst>
                    <p:cond evt="onStopAudio" delay="0">
                      <p:tgtEl>
                        <p:sldTgt/>
                      </p:tgtEl>
                    </p:cond>
                  </p:endCondLst>
                </p:cTn>
                <p:tgtEl>
                  <p:spTgt spid="1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1604812" cy="1325563"/>
          </a:xfrm>
        </p:spPr>
        <p:txBody>
          <a:bodyPr anchor="t"/>
          <a:lstStyle/>
          <a:p>
            <a:r>
              <a:rPr lang="en-GB" dirty="0">
                <a:solidFill>
                  <a:srgbClr val="0000A1"/>
                </a:solidFill>
                <a:latin typeface="Abadi" panose="020B0604020104020204" pitchFamily="34" charset="0"/>
              </a:rPr>
              <a:t>I. Data Quality – Processing</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B. ICA</a:t>
            </a:r>
          </a:p>
        </p:txBody>
      </p:sp>
      <p:sp>
        <p:nvSpPr>
          <p:cNvPr id="4" name="Espace réservé du contenu 2">
            <a:extLst>
              <a:ext uri="{FF2B5EF4-FFF2-40B4-BE49-F238E27FC236}">
                <a16:creationId xmlns:a16="http://schemas.microsoft.com/office/drawing/2014/main" id="{CE066112-0A11-45E5-A7B3-AF97868619DE}"/>
              </a:ext>
            </a:extLst>
          </p:cNvPr>
          <p:cNvSpPr>
            <a:spLocks noGrp="1"/>
          </p:cNvSpPr>
          <p:nvPr>
            <p:ph idx="1"/>
          </p:nvPr>
        </p:nvSpPr>
        <p:spPr>
          <a:xfrm>
            <a:off x="587188" y="1325563"/>
            <a:ext cx="11017624" cy="5235669"/>
          </a:xfrm>
        </p:spPr>
        <p:txBody>
          <a:bodyPr>
            <a:normAutofit/>
          </a:bodyPr>
          <a:lstStyle/>
          <a:p>
            <a:pPr marL="0" indent="0" algn="ctr">
              <a:buNone/>
            </a:pPr>
            <a:r>
              <a:rPr lang="en-GB" sz="3600" b="1" dirty="0">
                <a:solidFill>
                  <a:srgbClr val="000000"/>
                </a:solidFill>
                <a:effectLst/>
                <a:latin typeface="Calibri" panose="020F0502020204030204" pitchFamily="34" charset="0"/>
              </a:rPr>
              <a:t>I</a:t>
            </a:r>
            <a:r>
              <a:rPr lang="en-GB" dirty="0">
                <a:solidFill>
                  <a:srgbClr val="000000"/>
                </a:solidFill>
                <a:effectLst/>
                <a:latin typeface="Calibri" panose="020F0502020204030204" pitchFamily="34" charset="0"/>
              </a:rPr>
              <a:t>ndependent</a:t>
            </a:r>
            <a:r>
              <a:rPr lang="en-US" dirty="0">
                <a:solidFill>
                  <a:srgbClr val="000000"/>
                </a:solidFill>
                <a:effectLst/>
                <a:latin typeface="Calibri" panose="020F0502020204030204" pitchFamily="34" charset="0"/>
              </a:rPr>
              <a:t> </a:t>
            </a:r>
            <a:r>
              <a:rPr lang="en-US" sz="3600" b="1" dirty="0">
                <a:solidFill>
                  <a:srgbClr val="000000"/>
                </a:solidFill>
                <a:effectLst/>
                <a:latin typeface="Calibri" panose="020F0502020204030204" pitchFamily="34" charset="0"/>
              </a:rPr>
              <a:t>C</a:t>
            </a:r>
            <a:r>
              <a:rPr lang="en-US" dirty="0">
                <a:solidFill>
                  <a:srgbClr val="000000"/>
                </a:solidFill>
                <a:effectLst/>
                <a:latin typeface="Calibri" panose="020F0502020204030204" pitchFamily="34" charset="0"/>
              </a:rPr>
              <a:t>omponent </a:t>
            </a:r>
            <a:r>
              <a:rPr lang="en-US" sz="3600" b="1" dirty="0">
                <a:solidFill>
                  <a:srgbClr val="000000"/>
                </a:solidFill>
                <a:effectLst/>
                <a:latin typeface="Calibri" panose="020F0502020204030204" pitchFamily="34" charset="0"/>
              </a:rPr>
              <a:t>A</a:t>
            </a:r>
            <a:r>
              <a:rPr lang="en-US" dirty="0">
                <a:solidFill>
                  <a:srgbClr val="000000"/>
                </a:solidFill>
                <a:effectLst/>
                <a:latin typeface="Calibri" panose="020F0502020204030204" pitchFamily="34" charset="0"/>
              </a:rPr>
              <a:t>nalysis</a:t>
            </a:r>
          </a:p>
          <a:p>
            <a:pPr marL="0" indent="0" algn="ctr">
              <a:buNone/>
            </a:pPr>
            <a:r>
              <a:rPr lang="en-US" dirty="0">
                <a:solidFill>
                  <a:srgbClr val="000000"/>
                </a:solidFill>
                <a:effectLst/>
                <a:latin typeface="Calibri" panose="020F0502020204030204" pitchFamily="34" charset="0"/>
              </a:rPr>
              <a:t>(method of blind source separation)</a:t>
            </a:r>
            <a:endParaRPr lang="en-US" dirty="0"/>
          </a:p>
          <a:p>
            <a:endParaRPr lang="fr-FR" dirty="0"/>
          </a:p>
          <a:p>
            <a:pPr marL="0" indent="0">
              <a:buNone/>
            </a:pPr>
            <a:r>
              <a:rPr lang="en-US" sz="2400" b="1" dirty="0"/>
              <a:t>IDEA : </a:t>
            </a:r>
            <a:r>
              <a:rPr lang="en-US" sz="2400" dirty="0"/>
              <a:t>try this method to isolate the different independent sources, to separate the sound of interest (cat breaking and chewing) from the rest. Would like to separate the following sources :</a:t>
            </a:r>
          </a:p>
          <a:p>
            <a:pPr marL="0" indent="0">
              <a:buNone/>
            </a:pPr>
            <a:r>
              <a:rPr lang="en-US" sz="2400" dirty="0"/>
              <a:t>	 - cat</a:t>
            </a:r>
          </a:p>
          <a:p>
            <a:pPr marL="0" indent="0">
              <a:buNone/>
            </a:pPr>
            <a:r>
              <a:rPr lang="en-US" sz="2400" dirty="0"/>
              <a:t>	 - human (voices)</a:t>
            </a:r>
          </a:p>
          <a:p>
            <a:pPr marL="0" indent="0">
              <a:buNone/>
            </a:pPr>
            <a:r>
              <a:rPr lang="en-US" sz="2400" dirty="0"/>
              <a:t>	 - electronic machines (interferences)</a:t>
            </a:r>
          </a:p>
          <a:p>
            <a:pPr marL="0" indent="0">
              <a:buNone/>
            </a:pPr>
            <a:endParaRPr lang="en-US" sz="2400" dirty="0"/>
          </a:p>
          <a:p>
            <a:pPr marL="0" indent="0">
              <a:buNone/>
            </a:pPr>
            <a:r>
              <a:rPr lang="en-US" sz="2400" b="1" dirty="0"/>
              <a:t>BUT : </a:t>
            </a:r>
            <a:r>
              <a:rPr lang="en-US" sz="2400" dirty="0"/>
              <a:t>need simultaneous recordings, thus multiple microphone</a:t>
            </a:r>
          </a:p>
          <a:p>
            <a:endParaRPr lang="fr-FR" dirty="0"/>
          </a:p>
        </p:txBody>
      </p:sp>
      <p:sp>
        <p:nvSpPr>
          <p:cNvPr id="6" name="Slide Number Placeholder 5">
            <a:extLst>
              <a:ext uri="{FF2B5EF4-FFF2-40B4-BE49-F238E27FC236}">
                <a16:creationId xmlns:a16="http://schemas.microsoft.com/office/drawing/2014/main" id="{B1CA1CA2-A8C4-49F9-9517-66CAB785B3A3}"/>
              </a:ext>
            </a:extLst>
          </p:cNvPr>
          <p:cNvSpPr>
            <a:spLocks noGrp="1"/>
          </p:cNvSpPr>
          <p:nvPr>
            <p:ph type="sldNum" sz="quarter" idx="12"/>
          </p:nvPr>
        </p:nvSpPr>
        <p:spPr/>
        <p:txBody>
          <a:bodyPr/>
          <a:lstStyle/>
          <a:p>
            <a:fld id="{F88CFBEC-FD8C-48E6-AEC4-846090743C72}" type="slidenum">
              <a:rPr lang="fr-FR" smtClean="0"/>
              <a:t>23</a:t>
            </a:fld>
            <a:endParaRPr lang="fr-FR"/>
          </a:p>
        </p:txBody>
      </p:sp>
    </p:spTree>
    <p:extLst>
      <p:ext uri="{BB962C8B-B14F-4D97-AF65-F5344CB8AC3E}">
        <p14:creationId xmlns:p14="http://schemas.microsoft.com/office/powerpoint/2010/main" val="243207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1604812" cy="1325563"/>
          </a:xfrm>
        </p:spPr>
        <p:txBody>
          <a:bodyPr anchor="t"/>
          <a:lstStyle/>
          <a:p>
            <a:r>
              <a:rPr lang="en-GB" dirty="0">
                <a:solidFill>
                  <a:srgbClr val="0000A1"/>
                </a:solidFill>
                <a:latin typeface="Abadi" panose="020B0604020104020204" pitchFamily="34" charset="0"/>
              </a:rPr>
              <a:t>I. Data Quality </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Functional data analysis</a:t>
            </a:r>
          </a:p>
        </p:txBody>
      </p:sp>
      <p:sp>
        <p:nvSpPr>
          <p:cNvPr id="3" name="TextBox 2">
            <a:extLst>
              <a:ext uri="{FF2B5EF4-FFF2-40B4-BE49-F238E27FC236}">
                <a16:creationId xmlns:a16="http://schemas.microsoft.com/office/drawing/2014/main" id="{FA0C50A7-335F-4C09-A2CE-BDE87CBE2E58}"/>
              </a:ext>
            </a:extLst>
          </p:cNvPr>
          <p:cNvSpPr txBox="1"/>
          <p:nvPr/>
        </p:nvSpPr>
        <p:spPr>
          <a:xfrm>
            <a:off x="8116951" y="1739693"/>
            <a:ext cx="3919403" cy="4093428"/>
          </a:xfrm>
          <a:prstGeom prst="rect">
            <a:avLst/>
          </a:prstGeom>
          <a:noFill/>
        </p:spPr>
        <p:txBody>
          <a:bodyPr wrap="square" rtlCol="0" anchor="ctr">
            <a:spAutoFit/>
          </a:bodyPr>
          <a:lstStyle/>
          <a:p>
            <a:r>
              <a:rPr lang="en-US" sz="2000" b="1" dirty="0">
                <a:solidFill>
                  <a:srgbClr val="000000"/>
                </a:solidFill>
                <a:effectLst/>
                <a:latin typeface="Calibri" panose="020F0502020204030204" pitchFamily="34" charset="0"/>
              </a:rPr>
              <a:t>IDEA : </a:t>
            </a:r>
            <a:r>
              <a:rPr lang="en-US" sz="2000" dirty="0">
                <a:solidFill>
                  <a:srgbClr val="000000"/>
                </a:solidFill>
                <a:effectLst/>
                <a:latin typeface="Calibri" panose="020F0502020204030204" pitchFamily="34" charset="0"/>
              </a:rPr>
              <a:t>use the </a:t>
            </a:r>
            <a:r>
              <a:rPr lang="en-US" sz="2000" b="1" dirty="0">
                <a:solidFill>
                  <a:srgbClr val="000000"/>
                </a:solidFill>
                <a:effectLst/>
                <a:latin typeface="Calibri" panose="020F0502020204030204" pitchFamily="34" charset="0"/>
              </a:rPr>
              <a:t>amplitude curves </a:t>
            </a:r>
            <a:r>
              <a:rPr lang="en-US" sz="2000" dirty="0">
                <a:solidFill>
                  <a:srgbClr val="000000"/>
                </a:solidFill>
                <a:effectLst/>
                <a:latin typeface="Calibri" panose="020F0502020204030204" pitchFamily="34" charset="0"/>
              </a:rPr>
              <a:t>as explanatory variables (1 point = 1 variable) to predict the quantitative response variables (number of </a:t>
            </a:r>
            <a:r>
              <a:rPr lang="en-US" sz="2000" b="1" dirty="0">
                <a:solidFill>
                  <a:srgbClr val="000000"/>
                </a:solidFill>
                <a:effectLst/>
                <a:latin typeface="Calibri" panose="020F0502020204030204" pitchFamily="34" charset="0"/>
              </a:rPr>
              <a:t>breaks</a:t>
            </a:r>
            <a:r>
              <a:rPr lang="en-US" sz="2000" dirty="0">
                <a:solidFill>
                  <a:srgbClr val="000000"/>
                </a:solidFill>
                <a:effectLst/>
                <a:latin typeface="Calibri" panose="020F0502020204030204" pitchFamily="34" charset="0"/>
              </a:rPr>
              <a:t> and </a:t>
            </a:r>
            <a:r>
              <a:rPr lang="en-US" sz="2000" b="1" dirty="0">
                <a:solidFill>
                  <a:srgbClr val="000000"/>
                </a:solidFill>
                <a:effectLst/>
                <a:latin typeface="Calibri" panose="020F0502020204030204" pitchFamily="34" charset="0"/>
              </a:rPr>
              <a:t>bites</a:t>
            </a:r>
            <a:r>
              <a:rPr lang="en-US" sz="2000" dirty="0">
                <a:solidFill>
                  <a:srgbClr val="000000"/>
                </a:solidFill>
                <a:effectLst/>
                <a:latin typeface="Calibri" panose="020F0502020204030204" pitchFamily="34" charset="0"/>
              </a:rPr>
              <a:t>)</a:t>
            </a:r>
            <a:endParaRPr lang="en-US" sz="2000" dirty="0"/>
          </a:p>
          <a:p>
            <a:r>
              <a:rPr lang="en-US" sz="2000" dirty="0">
                <a:solidFill>
                  <a:srgbClr val="000000"/>
                </a:solidFill>
                <a:effectLst/>
                <a:latin typeface="Calibri" panose="020F0502020204030204" pitchFamily="34" charset="0"/>
              </a:rPr>
              <a:t>Different methods to </a:t>
            </a:r>
            <a:r>
              <a:rPr lang="en-GB" sz="2000" dirty="0">
                <a:solidFill>
                  <a:srgbClr val="000000"/>
                </a:solidFill>
                <a:effectLst/>
                <a:latin typeface="Calibri" panose="020F0502020204030204" pitchFamily="34" charset="0"/>
              </a:rPr>
              <a:t>analyse</a:t>
            </a:r>
            <a:r>
              <a:rPr lang="en-US" sz="2000" dirty="0">
                <a:solidFill>
                  <a:srgbClr val="000000"/>
                </a:solidFill>
                <a:effectLst/>
                <a:latin typeface="Calibri" panose="020F0502020204030204" pitchFamily="34" charset="0"/>
              </a:rPr>
              <a:t> the data, and different parameters to fix</a:t>
            </a:r>
          </a:p>
          <a:p>
            <a:endParaRPr lang="en-US" sz="2000" dirty="0">
              <a:solidFill>
                <a:srgbClr val="000000"/>
              </a:solidFill>
              <a:latin typeface="Calibri" panose="020F0502020204030204" pitchFamily="34" charset="0"/>
            </a:endParaRPr>
          </a:p>
          <a:p>
            <a:endParaRPr lang="en-US" sz="2000" dirty="0">
              <a:solidFill>
                <a:srgbClr val="000000"/>
              </a:solidFill>
              <a:effectLst/>
              <a:latin typeface="Calibri" panose="020F0502020204030204" pitchFamily="34" charset="0"/>
            </a:endParaRPr>
          </a:p>
          <a:p>
            <a:r>
              <a:rPr lang="en-US" sz="2000" b="1" dirty="0">
                <a:solidFill>
                  <a:srgbClr val="000000"/>
                </a:solidFill>
                <a:effectLst/>
                <a:latin typeface="Calibri" panose="020F0502020204030204" pitchFamily="34" charset="0"/>
              </a:rPr>
              <a:t>BUT : </a:t>
            </a:r>
            <a:r>
              <a:rPr lang="en-US" sz="2000" dirty="0">
                <a:solidFill>
                  <a:srgbClr val="000000"/>
                </a:solidFill>
                <a:effectLst/>
                <a:latin typeface="Calibri" panose="020F0502020204030204" pitchFamily="34" charset="0"/>
              </a:rPr>
              <a:t>A response variable doesn’t implicate a special move of the curve at a special point</a:t>
            </a:r>
            <a:endParaRPr lang="en-GB" sz="2000" dirty="0"/>
          </a:p>
        </p:txBody>
      </p:sp>
      <p:grpSp>
        <p:nvGrpSpPr>
          <p:cNvPr id="6" name="Group 5">
            <a:extLst>
              <a:ext uri="{FF2B5EF4-FFF2-40B4-BE49-F238E27FC236}">
                <a16:creationId xmlns:a16="http://schemas.microsoft.com/office/drawing/2014/main" id="{107EFAD7-C904-4C24-AEC1-B528DBD5EAA6}"/>
              </a:ext>
            </a:extLst>
          </p:cNvPr>
          <p:cNvGrpSpPr/>
          <p:nvPr/>
        </p:nvGrpSpPr>
        <p:grpSpPr>
          <a:xfrm>
            <a:off x="0" y="1325563"/>
            <a:ext cx="7913346" cy="4864999"/>
            <a:chOff x="220850" y="2360268"/>
            <a:chExt cx="6848475" cy="3989842"/>
          </a:xfrm>
        </p:grpSpPr>
        <p:pic>
          <p:nvPicPr>
            <p:cNvPr id="1046" name="Picture 22">
              <a:extLst>
                <a:ext uri="{FF2B5EF4-FFF2-40B4-BE49-F238E27FC236}">
                  <a16:creationId xmlns:a16="http://schemas.microsoft.com/office/drawing/2014/main" id="{6CE0B863-4518-423C-B303-08DC9B9972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50" y="2406760"/>
              <a:ext cx="6848475" cy="394335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C82E1758-D9B9-4068-84E5-2A9940B226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7573" y="2360268"/>
              <a:ext cx="5172075" cy="63817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A446F536-379E-4949-899B-6718E7B849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562" y="3003096"/>
              <a:ext cx="2727172" cy="941703"/>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Slide Number Placeholder 6">
            <a:extLst>
              <a:ext uri="{FF2B5EF4-FFF2-40B4-BE49-F238E27FC236}">
                <a16:creationId xmlns:a16="http://schemas.microsoft.com/office/drawing/2014/main" id="{6CD70BCA-994A-4696-803A-787A0DA0B91B}"/>
              </a:ext>
            </a:extLst>
          </p:cNvPr>
          <p:cNvSpPr>
            <a:spLocks noGrp="1"/>
          </p:cNvSpPr>
          <p:nvPr>
            <p:ph type="sldNum" sz="quarter" idx="12"/>
          </p:nvPr>
        </p:nvSpPr>
        <p:spPr>
          <a:xfrm>
            <a:off x="8610600" y="6356350"/>
            <a:ext cx="2743200" cy="365125"/>
          </a:xfrm>
        </p:spPr>
        <p:txBody>
          <a:bodyPr/>
          <a:lstStyle/>
          <a:p>
            <a:fld id="{F88CFBEC-FD8C-48E6-AEC4-846090743C72}" type="slidenum">
              <a:rPr lang="fr-FR" smtClean="0"/>
              <a:t>24</a:t>
            </a:fld>
            <a:endParaRPr lang="fr-FR" dirty="0"/>
          </a:p>
        </p:txBody>
      </p:sp>
    </p:spTree>
    <p:extLst>
      <p:ext uri="{BB962C8B-B14F-4D97-AF65-F5344CB8AC3E}">
        <p14:creationId xmlns:p14="http://schemas.microsoft.com/office/powerpoint/2010/main" val="1153420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B. Labelling</a:t>
            </a:r>
          </a:p>
        </p:txBody>
      </p:sp>
      <p:sp>
        <p:nvSpPr>
          <p:cNvPr id="6" name="Slide Number Placeholder 5">
            <a:extLst>
              <a:ext uri="{FF2B5EF4-FFF2-40B4-BE49-F238E27FC236}">
                <a16:creationId xmlns:a16="http://schemas.microsoft.com/office/drawing/2014/main" id="{607A3F96-F882-4733-A852-9DF2A5D54298}"/>
              </a:ext>
            </a:extLst>
          </p:cNvPr>
          <p:cNvSpPr>
            <a:spLocks noGrp="1"/>
          </p:cNvSpPr>
          <p:nvPr>
            <p:ph type="sldNum" sz="quarter" idx="12"/>
          </p:nvPr>
        </p:nvSpPr>
        <p:spPr/>
        <p:txBody>
          <a:bodyPr/>
          <a:lstStyle/>
          <a:p>
            <a:fld id="{F88CFBEC-FD8C-48E6-AEC4-846090743C72}" type="slidenum">
              <a:rPr lang="fr-FR" smtClean="0"/>
              <a:t>25</a:t>
            </a:fld>
            <a:endParaRPr lang="fr-FR"/>
          </a:p>
        </p:txBody>
      </p:sp>
      <p:sp>
        <p:nvSpPr>
          <p:cNvPr id="7" name="TextBox 6">
            <a:extLst>
              <a:ext uri="{FF2B5EF4-FFF2-40B4-BE49-F238E27FC236}">
                <a16:creationId xmlns:a16="http://schemas.microsoft.com/office/drawing/2014/main" id="{E7C2E16F-7611-423F-8BED-BF420B692389}"/>
              </a:ext>
            </a:extLst>
          </p:cNvPr>
          <p:cNvSpPr txBox="1"/>
          <p:nvPr/>
        </p:nvSpPr>
        <p:spPr>
          <a:xfrm>
            <a:off x="8116951" y="1739693"/>
            <a:ext cx="3919403" cy="4093428"/>
          </a:xfrm>
          <a:prstGeom prst="rect">
            <a:avLst/>
          </a:prstGeom>
          <a:noFill/>
        </p:spPr>
        <p:txBody>
          <a:bodyPr wrap="square" rtlCol="0" anchor="ctr">
            <a:spAutoFit/>
          </a:bodyPr>
          <a:lstStyle/>
          <a:p>
            <a:r>
              <a:rPr lang="en-US" sz="2000" b="1" dirty="0">
                <a:solidFill>
                  <a:srgbClr val="000000"/>
                </a:solidFill>
                <a:effectLst/>
                <a:latin typeface="Calibri" panose="020F0502020204030204" pitchFamily="34" charset="0"/>
              </a:rPr>
              <a:t>IDEA : </a:t>
            </a:r>
            <a:r>
              <a:rPr lang="en-US" sz="2000" dirty="0">
                <a:solidFill>
                  <a:srgbClr val="000000"/>
                </a:solidFill>
                <a:effectLst/>
                <a:latin typeface="Calibri" panose="020F0502020204030204" pitchFamily="34" charset="0"/>
              </a:rPr>
              <a:t>use the </a:t>
            </a:r>
            <a:r>
              <a:rPr lang="en-US" sz="2000" b="1" dirty="0">
                <a:solidFill>
                  <a:srgbClr val="000000"/>
                </a:solidFill>
                <a:effectLst/>
                <a:latin typeface="Calibri" panose="020F0502020204030204" pitchFamily="34" charset="0"/>
              </a:rPr>
              <a:t>amplitude curves </a:t>
            </a:r>
            <a:r>
              <a:rPr lang="en-US" sz="2000" dirty="0">
                <a:solidFill>
                  <a:srgbClr val="000000"/>
                </a:solidFill>
                <a:effectLst/>
                <a:latin typeface="Calibri" panose="020F0502020204030204" pitchFamily="34" charset="0"/>
              </a:rPr>
              <a:t>as explanatory variables (1 point = 1 variable) to predict the quantitative response variables (number of </a:t>
            </a:r>
            <a:r>
              <a:rPr lang="en-US" sz="2000" b="1" dirty="0">
                <a:solidFill>
                  <a:srgbClr val="000000"/>
                </a:solidFill>
                <a:effectLst/>
                <a:latin typeface="Calibri" panose="020F0502020204030204" pitchFamily="34" charset="0"/>
              </a:rPr>
              <a:t>breaks</a:t>
            </a:r>
            <a:r>
              <a:rPr lang="en-US" sz="2000" dirty="0">
                <a:solidFill>
                  <a:srgbClr val="000000"/>
                </a:solidFill>
                <a:effectLst/>
                <a:latin typeface="Calibri" panose="020F0502020204030204" pitchFamily="34" charset="0"/>
              </a:rPr>
              <a:t> and </a:t>
            </a:r>
            <a:r>
              <a:rPr lang="en-US" sz="2000" b="1" dirty="0">
                <a:solidFill>
                  <a:srgbClr val="000000"/>
                </a:solidFill>
                <a:effectLst/>
                <a:latin typeface="Calibri" panose="020F0502020204030204" pitchFamily="34" charset="0"/>
              </a:rPr>
              <a:t>bites</a:t>
            </a:r>
            <a:r>
              <a:rPr lang="en-US" sz="2000" dirty="0">
                <a:solidFill>
                  <a:srgbClr val="000000"/>
                </a:solidFill>
                <a:effectLst/>
                <a:latin typeface="Calibri" panose="020F0502020204030204" pitchFamily="34" charset="0"/>
              </a:rPr>
              <a:t>)</a:t>
            </a:r>
            <a:endParaRPr lang="en-US" sz="2000" dirty="0"/>
          </a:p>
          <a:p>
            <a:r>
              <a:rPr lang="en-US" sz="2000" dirty="0">
                <a:solidFill>
                  <a:srgbClr val="000000"/>
                </a:solidFill>
                <a:effectLst/>
                <a:latin typeface="Calibri" panose="020F0502020204030204" pitchFamily="34" charset="0"/>
              </a:rPr>
              <a:t>Different methods to </a:t>
            </a:r>
            <a:r>
              <a:rPr lang="en-GB" sz="2000" dirty="0">
                <a:solidFill>
                  <a:srgbClr val="000000"/>
                </a:solidFill>
                <a:effectLst/>
                <a:latin typeface="Calibri" panose="020F0502020204030204" pitchFamily="34" charset="0"/>
              </a:rPr>
              <a:t>analyse</a:t>
            </a:r>
            <a:r>
              <a:rPr lang="en-US" sz="2000" dirty="0">
                <a:solidFill>
                  <a:srgbClr val="000000"/>
                </a:solidFill>
                <a:effectLst/>
                <a:latin typeface="Calibri" panose="020F0502020204030204" pitchFamily="34" charset="0"/>
              </a:rPr>
              <a:t> the data, and different parameters to fix</a:t>
            </a:r>
          </a:p>
          <a:p>
            <a:endParaRPr lang="en-US" sz="2000" dirty="0">
              <a:solidFill>
                <a:srgbClr val="000000"/>
              </a:solidFill>
              <a:latin typeface="Calibri" panose="020F0502020204030204" pitchFamily="34" charset="0"/>
            </a:endParaRPr>
          </a:p>
          <a:p>
            <a:endParaRPr lang="en-US" sz="2000" dirty="0">
              <a:solidFill>
                <a:srgbClr val="000000"/>
              </a:solidFill>
              <a:effectLst/>
              <a:latin typeface="Calibri" panose="020F0502020204030204" pitchFamily="34" charset="0"/>
            </a:endParaRPr>
          </a:p>
          <a:p>
            <a:r>
              <a:rPr lang="en-US" sz="2000" b="1" dirty="0">
                <a:solidFill>
                  <a:srgbClr val="000000"/>
                </a:solidFill>
                <a:effectLst/>
                <a:latin typeface="Calibri" panose="020F0502020204030204" pitchFamily="34" charset="0"/>
              </a:rPr>
              <a:t>BUT : </a:t>
            </a:r>
            <a:r>
              <a:rPr lang="en-US" sz="2000" dirty="0">
                <a:solidFill>
                  <a:srgbClr val="000000"/>
                </a:solidFill>
                <a:effectLst/>
                <a:latin typeface="Calibri" panose="020F0502020204030204" pitchFamily="34" charset="0"/>
              </a:rPr>
              <a:t>A response variable doesn’t implicate a special move of the curve at a special point</a:t>
            </a:r>
            <a:endParaRPr lang="en-GB" sz="2000" dirty="0"/>
          </a:p>
        </p:txBody>
      </p:sp>
      <p:grpSp>
        <p:nvGrpSpPr>
          <p:cNvPr id="8" name="Group 7">
            <a:extLst>
              <a:ext uri="{FF2B5EF4-FFF2-40B4-BE49-F238E27FC236}">
                <a16:creationId xmlns:a16="http://schemas.microsoft.com/office/drawing/2014/main" id="{D1262086-7687-4449-8C32-E2AC65454613}"/>
              </a:ext>
            </a:extLst>
          </p:cNvPr>
          <p:cNvGrpSpPr/>
          <p:nvPr/>
        </p:nvGrpSpPr>
        <p:grpSpPr>
          <a:xfrm>
            <a:off x="285484" y="1476775"/>
            <a:ext cx="7286570" cy="4998120"/>
            <a:chOff x="223838" y="1723355"/>
            <a:chExt cx="6715125" cy="4632995"/>
          </a:xfrm>
        </p:grpSpPr>
        <p:pic>
          <p:nvPicPr>
            <p:cNvPr id="2054" name="Picture 6">
              <a:extLst>
                <a:ext uri="{FF2B5EF4-FFF2-40B4-BE49-F238E27FC236}">
                  <a16:creationId xmlns:a16="http://schemas.microsoft.com/office/drawing/2014/main" id="{348822B0-A33D-47B5-A218-0A2947C2DC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838" y="1860550"/>
              <a:ext cx="6715125" cy="44958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317D49F2-C399-43BA-8632-D202D49CCD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730" y="1991207"/>
              <a:ext cx="3448050" cy="119062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E9CE7CBB-647B-42E6-ABCF-AC77F8E0CE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5362" y="1723355"/>
              <a:ext cx="5172075" cy="6381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963187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Break detection methodology</a:t>
            </a:r>
          </a:p>
        </p:txBody>
      </p:sp>
      <p:sp>
        <p:nvSpPr>
          <p:cNvPr id="5" name="Slide Number Placeholder 4">
            <a:extLst>
              <a:ext uri="{FF2B5EF4-FFF2-40B4-BE49-F238E27FC236}">
                <a16:creationId xmlns:a16="http://schemas.microsoft.com/office/drawing/2014/main" id="{334241CC-6135-4984-9DCB-AB40C2885725}"/>
              </a:ext>
            </a:extLst>
          </p:cNvPr>
          <p:cNvSpPr>
            <a:spLocks noGrp="1"/>
          </p:cNvSpPr>
          <p:nvPr>
            <p:ph type="sldNum" sz="quarter" idx="12"/>
          </p:nvPr>
        </p:nvSpPr>
        <p:spPr/>
        <p:txBody>
          <a:bodyPr/>
          <a:lstStyle/>
          <a:p>
            <a:fld id="{F88CFBEC-FD8C-48E6-AEC4-846090743C72}" type="slidenum">
              <a:rPr lang="fr-FR" smtClean="0"/>
              <a:t>26</a:t>
            </a:fld>
            <a:endParaRPr lang="fr-FR"/>
          </a:p>
        </p:txBody>
      </p:sp>
      <p:grpSp>
        <p:nvGrpSpPr>
          <p:cNvPr id="23" name="Group 22">
            <a:extLst>
              <a:ext uri="{FF2B5EF4-FFF2-40B4-BE49-F238E27FC236}">
                <a16:creationId xmlns:a16="http://schemas.microsoft.com/office/drawing/2014/main" id="{6F4C0CAA-DD7B-456C-9D54-644967EE5FD9}"/>
              </a:ext>
            </a:extLst>
          </p:cNvPr>
          <p:cNvGrpSpPr/>
          <p:nvPr/>
        </p:nvGrpSpPr>
        <p:grpSpPr>
          <a:xfrm>
            <a:off x="2510587" y="2283911"/>
            <a:ext cx="7507705" cy="365125"/>
            <a:chOff x="2342147" y="1646237"/>
            <a:chExt cx="7507705" cy="365125"/>
          </a:xfrm>
        </p:grpSpPr>
        <p:sp>
          <p:nvSpPr>
            <p:cNvPr id="24" name="Rectangle 23">
              <a:extLst>
                <a:ext uri="{FF2B5EF4-FFF2-40B4-BE49-F238E27FC236}">
                  <a16:creationId xmlns:a16="http://schemas.microsoft.com/office/drawing/2014/main" id="{A967FF42-EF6A-4A0A-BC0C-253F0D84821C}"/>
                </a:ext>
              </a:extLst>
            </p:cNvPr>
            <p:cNvSpPr/>
            <p:nvPr/>
          </p:nvSpPr>
          <p:spPr>
            <a:xfrm>
              <a:off x="2342147" y="1646237"/>
              <a:ext cx="7507705"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53CBC825-D609-4811-B59E-2638E7A422C4}"/>
                </a:ext>
              </a:extLst>
            </p:cNvPr>
            <p:cNvSpPr/>
            <p:nvPr/>
          </p:nvSpPr>
          <p:spPr>
            <a:xfrm>
              <a:off x="2622884" y="1737517"/>
              <a:ext cx="1130969"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862DCF3D-EFF8-4811-8725-212D01C4A54F}"/>
                </a:ext>
              </a:extLst>
            </p:cNvPr>
            <p:cNvSpPr/>
            <p:nvPr/>
          </p:nvSpPr>
          <p:spPr>
            <a:xfrm>
              <a:off x="6095999" y="1737517"/>
              <a:ext cx="701843"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53E9C898-F3A1-42FD-94AD-350C5CADAD97}"/>
                </a:ext>
              </a:extLst>
            </p:cNvPr>
            <p:cNvSpPr/>
            <p:nvPr/>
          </p:nvSpPr>
          <p:spPr>
            <a:xfrm>
              <a:off x="7908757" y="1739603"/>
              <a:ext cx="701843"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4" name="Rectangle 33">
            <a:extLst>
              <a:ext uri="{FF2B5EF4-FFF2-40B4-BE49-F238E27FC236}">
                <a16:creationId xmlns:a16="http://schemas.microsoft.com/office/drawing/2014/main" id="{BEC92F58-2321-470F-8846-08268215B226}"/>
              </a:ext>
            </a:extLst>
          </p:cNvPr>
          <p:cNvSpPr/>
          <p:nvPr/>
        </p:nvSpPr>
        <p:spPr>
          <a:xfrm>
            <a:off x="6098012" y="2023265"/>
            <a:ext cx="425114" cy="932450"/>
          </a:xfrm>
          <a:prstGeom prst="rect">
            <a:avLst/>
          </a:prstGeom>
          <a:no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D446A0C9-7AB3-4FA6-8F0D-0F8A68F9BDCA}"/>
              </a:ext>
            </a:extLst>
          </p:cNvPr>
          <p:cNvSpPr/>
          <p:nvPr/>
        </p:nvSpPr>
        <p:spPr>
          <a:xfrm>
            <a:off x="4116805" y="2027319"/>
            <a:ext cx="425114" cy="932450"/>
          </a:xfrm>
          <a:prstGeom prst="rect">
            <a:avLst/>
          </a:prstGeom>
          <a:noFill/>
          <a:ln w="381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7F61FB67-45EC-4E6A-844E-F500F9D45FFD}"/>
              </a:ext>
            </a:extLst>
          </p:cNvPr>
          <p:cNvSpPr/>
          <p:nvPr/>
        </p:nvSpPr>
        <p:spPr>
          <a:xfrm>
            <a:off x="8279730" y="2000247"/>
            <a:ext cx="425114" cy="932450"/>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9F40D90C-574D-4E25-9D55-5C5098892578}"/>
              </a:ext>
            </a:extLst>
          </p:cNvPr>
          <p:cNvCxnSpPr>
            <a:cxnSpLocks/>
            <a:stCxn id="35" idx="2"/>
            <a:endCxn id="41" idx="0"/>
          </p:cNvCxnSpPr>
          <p:nvPr/>
        </p:nvCxnSpPr>
        <p:spPr>
          <a:xfrm flipH="1">
            <a:off x="4325340" y="2959769"/>
            <a:ext cx="4022" cy="57892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C193742-E8CC-4F37-838C-E24A2EDDDCDB}"/>
              </a:ext>
            </a:extLst>
          </p:cNvPr>
          <p:cNvSpPr txBox="1"/>
          <p:nvPr/>
        </p:nvSpPr>
        <p:spPr>
          <a:xfrm>
            <a:off x="3469091" y="3538689"/>
            <a:ext cx="1712498" cy="1200329"/>
          </a:xfrm>
          <a:prstGeom prst="rect">
            <a:avLst/>
          </a:prstGeom>
          <a:noFill/>
        </p:spPr>
        <p:txBody>
          <a:bodyPr wrap="square" rtlCol="0">
            <a:spAutoFit/>
          </a:bodyPr>
          <a:lstStyle/>
          <a:p>
            <a:pPr algn="ctr"/>
            <a:r>
              <a:rPr lang="en-GB" sz="2400" dirty="0">
                <a:solidFill>
                  <a:schemeClr val="accent6">
                    <a:lumMod val="50000"/>
                  </a:schemeClr>
                </a:solidFill>
              </a:rPr>
              <a:t>Predicted as Background noise</a:t>
            </a:r>
          </a:p>
        </p:txBody>
      </p:sp>
      <p:sp>
        <p:nvSpPr>
          <p:cNvPr id="46" name="TextBox 45">
            <a:extLst>
              <a:ext uri="{FF2B5EF4-FFF2-40B4-BE49-F238E27FC236}">
                <a16:creationId xmlns:a16="http://schemas.microsoft.com/office/drawing/2014/main" id="{A2E72E64-D9A8-42FB-B23F-BAFFD841E85F}"/>
              </a:ext>
            </a:extLst>
          </p:cNvPr>
          <p:cNvSpPr txBox="1"/>
          <p:nvPr/>
        </p:nvSpPr>
        <p:spPr>
          <a:xfrm>
            <a:off x="7724271" y="3657571"/>
            <a:ext cx="1536032" cy="830997"/>
          </a:xfrm>
          <a:prstGeom prst="rect">
            <a:avLst/>
          </a:prstGeom>
          <a:noFill/>
        </p:spPr>
        <p:txBody>
          <a:bodyPr wrap="square" rtlCol="0">
            <a:spAutoFit/>
          </a:bodyPr>
          <a:lstStyle/>
          <a:p>
            <a:pPr algn="ctr"/>
            <a:r>
              <a:rPr lang="en-GB" sz="2400" dirty="0">
                <a:solidFill>
                  <a:schemeClr val="accent2"/>
                </a:solidFill>
              </a:rPr>
              <a:t>Predicted as break</a:t>
            </a:r>
          </a:p>
        </p:txBody>
      </p:sp>
      <p:cxnSp>
        <p:nvCxnSpPr>
          <p:cNvPr id="49" name="Straight Arrow Connector 48">
            <a:extLst>
              <a:ext uri="{FF2B5EF4-FFF2-40B4-BE49-F238E27FC236}">
                <a16:creationId xmlns:a16="http://schemas.microsoft.com/office/drawing/2014/main" id="{C399C7DD-60D2-4123-BC5E-81BA572BC509}"/>
              </a:ext>
            </a:extLst>
          </p:cNvPr>
          <p:cNvCxnSpPr>
            <a:cxnSpLocks/>
            <a:stCxn id="36" idx="2"/>
            <a:endCxn id="46" idx="0"/>
          </p:cNvCxnSpPr>
          <p:nvPr/>
        </p:nvCxnSpPr>
        <p:spPr>
          <a:xfrm>
            <a:off x="8492287" y="2932697"/>
            <a:ext cx="0" cy="72487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FF50863-6469-4253-982B-95C0B0D4B7F1}"/>
              </a:ext>
            </a:extLst>
          </p:cNvPr>
          <p:cNvCxnSpPr>
            <a:cxnSpLocks/>
            <a:stCxn id="34" idx="2"/>
            <a:endCxn id="60" idx="0"/>
          </p:cNvCxnSpPr>
          <p:nvPr/>
        </p:nvCxnSpPr>
        <p:spPr>
          <a:xfrm>
            <a:off x="6310569" y="2955715"/>
            <a:ext cx="7992" cy="64147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058CE23B-D1EE-4E4D-9801-6F694CF1846E}"/>
              </a:ext>
            </a:extLst>
          </p:cNvPr>
          <p:cNvSpPr txBox="1"/>
          <p:nvPr/>
        </p:nvSpPr>
        <p:spPr>
          <a:xfrm>
            <a:off x="5462312" y="3597186"/>
            <a:ext cx="1712498" cy="830997"/>
          </a:xfrm>
          <a:prstGeom prst="rect">
            <a:avLst/>
          </a:prstGeom>
          <a:noFill/>
        </p:spPr>
        <p:txBody>
          <a:bodyPr wrap="square" rtlCol="0">
            <a:spAutoFit/>
          </a:bodyPr>
          <a:lstStyle/>
          <a:p>
            <a:pPr algn="ctr"/>
            <a:r>
              <a:rPr lang="en-GB" sz="2400" dirty="0">
                <a:solidFill>
                  <a:schemeClr val="accent1"/>
                </a:solidFill>
              </a:rPr>
              <a:t>Contentious prediction</a:t>
            </a:r>
          </a:p>
        </p:txBody>
      </p:sp>
      <p:sp>
        <p:nvSpPr>
          <p:cNvPr id="67" name="Rectangle 66">
            <a:extLst>
              <a:ext uri="{FF2B5EF4-FFF2-40B4-BE49-F238E27FC236}">
                <a16:creationId xmlns:a16="http://schemas.microsoft.com/office/drawing/2014/main" id="{A5E34A4B-3C5A-44FB-9FD0-4143ACE24904}"/>
              </a:ext>
            </a:extLst>
          </p:cNvPr>
          <p:cNvSpPr/>
          <p:nvPr/>
        </p:nvSpPr>
        <p:spPr>
          <a:xfrm>
            <a:off x="764012" y="5171528"/>
            <a:ext cx="425114" cy="93245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TextBox 67">
            <a:extLst>
              <a:ext uri="{FF2B5EF4-FFF2-40B4-BE49-F238E27FC236}">
                <a16:creationId xmlns:a16="http://schemas.microsoft.com/office/drawing/2014/main" id="{AD11B79F-CBE9-475F-8AFF-476B253C04B4}"/>
              </a:ext>
            </a:extLst>
          </p:cNvPr>
          <p:cNvSpPr txBox="1"/>
          <p:nvPr/>
        </p:nvSpPr>
        <p:spPr>
          <a:xfrm>
            <a:off x="1356570" y="5367061"/>
            <a:ext cx="4739430" cy="523220"/>
          </a:xfrm>
          <a:prstGeom prst="rect">
            <a:avLst/>
          </a:prstGeom>
          <a:noFill/>
        </p:spPr>
        <p:txBody>
          <a:bodyPr wrap="square" rtlCol="0">
            <a:spAutoFit/>
          </a:bodyPr>
          <a:lstStyle/>
          <a:p>
            <a:r>
              <a:rPr lang="en-GB" sz="2800" dirty="0"/>
              <a:t>= Frame described by features</a:t>
            </a:r>
          </a:p>
        </p:txBody>
      </p:sp>
    </p:spTree>
    <p:extLst>
      <p:ext uri="{BB962C8B-B14F-4D97-AF65-F5344CB8AC3E}">
        <p14:creationId xmlns:p14="http://schemas.microsoft.com/office/powerpoint/2010/main" val="3134143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normAutofit fontScale="90000"/>
          </a:bodyPr>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Break detection methodology – manual method</a:t>
            </a:r>
          </a:p>
        </p:txBody>
      </p:sp>
      <p:sp>
        <p:nvSpPr>
          <p:cNvPr id="5" name="Slide Number Placeholder 4">
            <a:extLst>
              <a:ext uri="{FF2B5EF4-FFF2-40B4-BE49-F238E27FC236}">
                <a16:creationId xmlns:a16="http://schemas.microsoft.com/office/drawing/2014/main" id="{EAACA15B-F232-4076-87F0-7B4ED3DA5328}"/>
              </a:ext>
            </a:extLst>
          </p:cNvPr>
          <p:cNvSpPr>
            <a:spLocks noGrp="1"/>
          </p:cNvSpPr>
          <p:nvPr>
            <p:ph type="sldNum" sz="quarter" idx="12"/>
          </p:nvPr>
        </p:nvSpPr>
        <p:spPr/>
        <p:txBody>
          <a:bodyPr/>
          <a:lstStyle/>
          <a:p>
            <a:fld id="{F88CFBEC-FD8C-48E6-AEC4-846090743C72}" type="slidenum">
              <a:rPr lang="fr-FR" smtClean="0"/>
              <a:t>27</a:t>
            </a:fld>
            <a:endParaRPr lang="fr-FR"/>
          </a:p>
        </p:txBody>
      </p:sp>
      <p:pic>
        <p:nvPicPr>
          <p:cNvPr id="4098" name="Picture 2">
            <a:extLst>
              <a:ext uri="{FF2B5EF4-FFF2-40B4-BE49-F238E27FC236}">
                <a16:creationId xmlns:a16="http://schemas.microsoft.com/office/drawing/2014/main" id="{BC93178D-95F2-4934-BDD4-BD57C457CA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033" y="1412081"/>
            <a:ext cx="8248650" cy="48577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0948A488-40E2-46D2-AA77-F11F5B4669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142" y="6129823"/>
            <a:ext cx="6198518" cy="81817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150133F-620E-4B29-834F-0B64F78A3A3A}"/>
              </a:ext>
            </a:extLst>
          </p:cNvPr>
          <p:cNvSpPr txBox="1"/>
          <p:nvPr/>
        </p:nvSpPr>
        <p:spPr>
          <a:xfrm>
            <a:off x="8610600" y="2933015"/>
            <a:ext cx="3147761" cy="1815882"/>
          </a:xfrm>
          <a:prstGeom prst="rect">
            <a:avLst/>
          </a:prstGeom>
          <a:noFill/>
        </p:spPr>
        <p:txBody>
          <a:bodyPr wrap="square">
            <a:spAutoFit/>
          </a:bodyPr>
          <a:lstStyle/>
          <a:p>
            <a:r>
              <a:rPr lang="en-US" sz="2800" b="1" dirty="0">
                <a:solidFill>
                  <a:srgbClr val="000000"/>
                </a:solidFill>
                <a:latin typeface="Calibri" panose="020F0502020204030204" pitchFamily="34" charset="0"/>
              </a:rPr>
              <a:t>P</a:t>
            </a:r>
            <a:r>
              <a:rPr lang="en-US" sz="2800" b="1" dirty="0">
                <a:solidFill>
                  <a:srgbClr val="000000"/>
                </a:solidFill>
                <a:effectLst/>
                <a:latin typeface="Calibri" panose="020F0502020204030204" pitchFamily="34" charset="0"/>
              </a:rPr>
              <a:t>roblem</a:t>
            </a:r>
            <a:r>
              <a:rPr lang="en-US" sz="2800" dirty="0">
                <a:solidFill>
                  <a:srgbClr val="000000"/>
                </a:solidFill>
                <a:effectLst/>
                <a:latin typeface="Calibri" panose="020F0502020204030204" pitchFamily="34" charset="0"/>
              </a:rPr>
              <a:t> : can’t predict correctly recordings without any break</a:t>
            </a:r>
            <a:endParaRPr lang="en-US" sz="2800" dirty="0"/>
          </a:p>
        </p:txBody>
      </p:sp>
    </p:spTree>
    <p:extLst>
      <p:ext uri="{BB962C8B-B14F-4D97-AF65-F5344CB8AC3E}">
        <p14:creationId xmlns:p14="http://schemas.microsoft.com/office/powerpoint/2010/main" val="2070305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636295"/>
          </a:xfrm>
        </p:spPr>
        <p:txBody>
          <a:bodyPr anchor="t">
            <a:normAutofit fontScale="90000"/>
          </a:bodyPr>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Break detection methodology - </a:t>
            </a:r>
            <a:r>
              <a:rPr lang="en-US" dirty="0">
                <a:solidFill>
                  <a:srgbClr val="0000A1"/>
                </a:solidFill>
                <a:latin typeface="Abadi" panose="020B0604020104020204" pitchFamily="34" charset="0"/>
              </a:rPr>
              <a:t>application of the random forest model</a:t>
            </a:r>
            <a:endParaRPr lang="en-GB" dirty="0">
              <a:solidFill>
                <a:srgbClr val="0000A1"/>
              </a:solidFill>
              <a:latin typeface="Abadi" panose="020B0604020104020204" pitchFamily="34" charset="0"/>
            </a:endParaRPr>
          </a:p>
        </p:txBody>
      </p:sp>
      <p:sp>
        <p:nvSpPr>
          <p:cNvPr id="5" name="Slide Number Placeholder 4">
            <a:extLst>
              <a:ext uri="{FF2B5EF4-FFF2-40B4-BE49-F238E27FC236}">
                <a16:creationId xmlns:a16="http://schemas.microsoft.com/office/drawing/2014/main" id="{D3C44DD3-0EAD-4878-9C46-9659AA8A314C}"/>
              </a:ext>
            </a:extLst>
          </p:cNvPr>
          <p:cNvSpPr>
            <a:spLocks noGrp="1"/>
          </p:cNvSpPr>
          <p:nvPr>
            <p:ph type="sldNum" sz="quarter" idx="12"/>
          </p:nvPr>
        </p:nvSpPr>
        <p:spPr/>
        <p:txBody>
          <a:bodyPr/>
          <a:lstStyle/>
          <a:p>
            <a:fld id="{F88CFBEC-FD8C-48E6-AEC4-846090743C72}" type="slidenum">
              <a:rPr lang="fr-FR" smtClean="0"/>
              <a:t>28</a:t>
            </a:fld>
            <a:endParaRPr lang="fr-FR"/>
          </a:p>
        </p:txBody>
      </p:sp>
      <p:pic>
        <p:nvPicPr>
          <p:cNvPr id="4" name="Image 3">
            <a:extLst>
              <a:ext uri="{FF2B5EF4-FFF2-40B4-BE49-F238E27FC236}">
                <a16:creationId xmlns:a16="http://schemas.microsoft.com/office/drawing/2014/main" id="{91EB0578-F412-4CC2-BF82-24F939522DE7}"/>
              </a:ext>
            </a:extLst>
          </p:cNvPr>
          <p:cNvPicPr>
            <a:picLocks noChangeAspect="1"/>
          </p:cNvPicPr>
          <p:nvPr/>
        </p:nvPicPr>
        <p:blipFill>
          <a:blip r:embed="rId3"/>
          <a:stretch>
            <a:fillRect/>
          </a:stretch>
        </p:blipFill>
        <p:spPr>
          <a:xfrm>
            <a:off x="416744" y="2041070"/>
            <a:ext cx="11358512" cy="2775860"/>
          </a:xfrm>
          <a:prstGeom prst="rect">
            <a:avLst/>
          </a:prstGeom>
        </p:spPr>
      </p:pic>
    </p:spTree>
    <p:extLst>
      <p:ext uri="{BB962C8B-B14F-4D97-AF65-F5344CB8AC3E}">
        <p14:creationId xmlns:p14="http://schemas.microsoft.com/office/powerpoint/2010/main" val="2096575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636295"/>
          </a:xfrm>
        </p:spPr>
        <p:txBody>
          <a:bodyPr anchor="t">
            <a:normAutofit fontScale="90000"/>
          </a:bodyPr>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Break detection methodology - </a:t>
            </a:r>
            <a:r>
              <a:rPr lang="en-US" dirty="0">
                <a:solidFill>
                  <a:srgbClr val="0000A1"/>
                </a:solidFill>
                <a:latin typeface="Abadi" panose="020B0604020104020204" pitchFamily="34" charset="0"/>
              </a:rPr>
              <a:t>application of the random forest model</a:t>
            </a:r>
            <a:endParaRPr lang="en-GB" dirty="0">
              <a:solidFill>
                <a:srgbClr val="0000A1"/>
              </a:solidFill>
              <a:latin typeface="Abadi" panose="020B0604020104020204" pitchFamily="34" charset="0"/>
            </a:endParaRPr>
          </a:p>
        </p:txBody>
      </p:sp>
      <p:sp>
        <p:nvSpPr>
          <p:cNvPr id="5" name="Slide Number Placeholder 4">
            <a:extLst>
              <a:ext uri="{FF2B5EF4-FFF2-40B4-BE49-F238E27FC236}">
                <a16:creationId xmlns:a16="http://schemas.microsoft.com/office/drawing/2014/main" id="{D3C44DD3-0EAD-4878-9C46-9659AA8A314C}"/>
              </a:ext>
            </a:extLst>
          </p:cNvPr>
          <p:cNvSpPr>
            <a:spLocks noGrp="1"/>
          </p:cNvSpPr>
          <p:nvPr>
            <p:ph type="sldNum" sz="quarter" idx="12"/>
          </p:nvPr>
        </p:nvSpPr>
        <p:spPr/>
        <p:txBody>
          <a:bodyPr/>
          <a:lstStyle/>
          <a:p>
            <a:fld id="{F88CFBEC-FD8C-48E6-AEC4-846090743C72}" type="slidenum">
              <a:rPr lang="fr-FR" smtClean="0"/>
              <a:t>29</a:t>
            </a:fld>
            <a:endParaRPr lang="fr-FR"/>
          </a:p>
        </p:txBody>
      </p:sp>
      <p:pic>
        <p:nvPicPr>
          <p:cNvPr id="7" name="Picture 6">
            <a:extLst>
              <a:ext uri="{FF2B5EF4-FFF2-40B4-BE49-F238E27FC236}">
                <a16:creationId xmlns:a16="http://schemas.microsoft.com/office/drawing/2014/main" id="{D0232111-86E6-41B7-8599-47764E202512}"/>
              </a:ext>
            </a:extLst>
          </p:cNvPr>
          <p:cNvPicPr>
            <a:picLocks noChangeAspect="1"/>
          </p:cNvPicPr>
          <p:nvPr/>
        </p:nvPicPr>
        <p:blipFill>
          <a:blip r:embed="rId3"/>
          <a:stretch>
            <a:fillRect/>
          </a:stretch>
        </p:blipFill>
        <p:spPr>
          <a:xfrm>
            <a:off x="223085" y="1636295"/>
            <a:ext cx="4743450" cy="1466850"/>
          </a:xfrm>
          <a:prstGeom prst="rect">
            <a:avLst/>
          </a:prstGeom>
        </p:spPr>
      </p:pic>
      <p:sp>
        <p:nvSpPr>
          <p:cNvPr id="8" name="TextBox 7">
            <a:extLst>
              <a:ext uri="{FF2B5EF4-FFF2-40B4-BE49-F238E27FC236}">
                <a16:creationId xmlns:a16="http://schemas.microsoft.com/office/drawing/2014/main" id="{CE166655-E6F8-48B7-A8BE-1E49AAF0817B}"/>
              </a:ext>
            </a:extLst>
          </p:cNvPr>
          <p:cNvSpPr txBox="1"/>
          <p:nvPr/>
        </p:nvSpPr>
        <p:spPr>
          <a:xfrm>
            <a:off x="317836" y="3308279"/>
            <a:ext cx="4271211" cy="2862322"/>
          </a:xfrm>
          <a:prstGeom prst="rect">
            <a:avLst/>
          </a:prstGeom>
          <a:noFill/>
        </p:spPr>
        <p:txBody>
          <a:bodyPr wrap="square" rtlCol="0">
            <a:spAutoFit/>
          </a:bodyPr>
          <a:lstStyle/>
          <a:p>
            <a:r>
              <a:rPr lang="en-US" sz="1800" dirty="0">
                <a:solidFill>
                  <a:srgbClr val="000000"/>
                </a:solidFill>
                <a:effectLst/>
                <a:latin typeface="Calibri" panose="020F0502020204030204" pitchFamily="34" charset="0"/>
              </a:rPr>
              <a:t>Going through the entire sample through frames, and using the random forest model to predict the probability for the </a:t>
            </a:r>
            <a:r>
              <a:rPr lang="en-US" sz="1800" dirty="0" err="1">
                <a:solidFill>
                  <a:srgbClr val="000000"/>
                </a:solidFill>
                <a:effectLst/>
                <a:latin typeface="Calibri" panose="020F0502020204030204" pitchFamily="34" charset="0"/>
              </a:rPr>
              <a:t>fram</a:t>
            </a:r>
            <a:r>
              <a:rPr lang="en-US" sz="1800" dirty="0">
                <a:solidFill>
                  <a:srgbClr val="000000"/>
                </a:solidFill>
                <a:effectLst/>
                <a:latin typeface="Calibri" panose="020F0502020204030204" pitchFamily="34" charset="0"/>
              </a:rPr>
              <a:t> of being an event or not</a:t>
            </a:r>
            <a:endParaRPr lang="en-US" dirty="0"/>
          </a:p>
          <a:p>
            <a:r>
              <a:rPr lang="en-US" dirty="0"/>
              <a:t> </a:t>
            </a:r>
          </a:p>
          <a:p>
            <a:r>
              <a:rPr lang="en-US" sz="1800" dirty="0">
                <a:solidFill>
                  <a:srgbClr val="000000"/>
                </a:solidFill>
                <a:effectLst/>
                <a:latin typeface="Calibri" panose="020F0502020204030204" pitchFamily="34" charset="0"/>
              </a:rPr>
              <a:t>Then finding an optimal probability limit (probability of being an event) and distance between 2 peaks to count the total number of peaks</a:t>
            </a:r>
            <a:endParaRPr lang="en-US" dirty="0"/>
          </a:p>
          <a:p>
            <a:endParaRPr lang="en-GB" dirty="0"/>
          </a:p>
        </p:txBody>
      </p:sp>
      <p:pic>
        <p:nvPicPr>
          <p:cNvPr id="5126" name="Picture 6">
            <a:extLst>
              <a:ext uri="{FF2B5EF4-FFF2-40B4-BE49-F238E27FC236}">
                <a16:creationId xmlns:a16="http://schemas.microsoft.com/office/drawing/2014/main" id="{D401ADE9-06DB-4A13-B010-C4BA10FC25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3592" y="1934160"/>
            <a:ext cx="6991350" cy="412432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3FE7C752-487E-4A57-B18C-31F23D2047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7872" y="6263619"/>
            <a:ext cx="1457325" cy="36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238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F93D3364-5E9D-49C4-BF4F-1DE36938CD89}"/>
              </a:ext>
            </a:extLst>
          </p:cNvPr>
          <p:cNvSpPr txBox="1">
            <a:spLocks/>
          </p:cNvSpPr>
          <p:nvPr/>
        </p:nvSpPr>
        <p:spPr>
          <a:xfrm>
            <a:off x="0" y="0"/>
            <a:ext cx="10515600"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0000A1"/>
                </a:solidFill>
                <a:latin typeface="Abadi" panose="020B0604020104020204" pitchFamily="34" charset="0"/>
              </a:rPr>
              <a:t>Issues</a:t>
            </a:r>
          </a:p>
        </p:txBody>
      </p:sp>
      <p:sp>
        <p:nvSpPr>
          <p:cNvPr id="8" name="Espace réservé du contenu 7">
            <a:extLst>
              <a:ext uri="{FF2B5EF4-FFF2-40B4-BE49-F238E27FC236}">
                <a16:creationId xmlns:a16="http://schemas.microsoft.com/office/drawing/2014/main" id="{BCE7FED1-56EE-46F5-B2AC-67453901D00C}"/>
              </a:ext>
            </a:extLst>
          </p:cNvPr>
          <p:cNvSpPr>
            <a:spLocks noGrp="1"/>
          </p:cNvSpPr>
          <p:nvPr>
            <p:ph idx="1"/>
          </p:nvPr>
        </p:nvSpPr>
        <p:spPr>
          <a:xfrm>
            <a:off x="838200" y="1325563"/>
            <a:ext cx="10515600" cy="4646029"/>
          </a:xfrm>
        </p:spPr>
        <p:txBody>
          <a:bodyPr anchor="ctr">
            <a:normAutofit/>
          </a:bodyPr>
          <a:lstStyle/>
          <a:p>
            <a:r>
              <a:rPr lang="en-US" sz="3600" dirty="0"/>
              <a:t>Does the data acquisition method allow enough data quality for event counting ?</a:t>
            </a:r>
          </a:p>
          <a:p>
            <a:endParaRPr lang="en-US" sz="3600" dirty="0"/>
          </a:p>
          <a:p>
            <a:r>
              <a:rPr lang="en-US" sz="3600" dirty="0"/>
              <a:t>Does audio data allow the detection of this kind of events?</a:t>
            </a:r>
          </a:p>
        </p:txBody>
      </p:sp>
      <p:sp>
        <p:nvSpPr>
          <p:cNvPr id="3" name="Slide Number Placeholder 2">
            <a:extLst>
              <a:ext uri="{FF2B5EF4-FFF2-40B4-BE49-F238E27FC236}">
                <a16:creationId xmlns:a16="http://schemas.microsoft.com/office/drawing/2014/main" id="{5A4F296B-99FE-4F50-8900-5E9FC2C20E64}"/>
              </a:ext>
            </a:extLst>
          </p:cNvPr>
          <p:cNvSpPr>
            <a:spLocks noGrp="1"/>
          </p:cNvSpPr>
          <p:nvPr>
            <p:ph type="sldNum" sz="quarter" idx="12"/>
          </p:nvPr>
        </p:nvSpPr>
        <p:spPr/>
        <p:txBody>
          <a:bodyPr/>
          <a:lstStyle/>
          <a:p>
            <a:fld id="{F88CFBEC-FD8C-48E6-AEC4-846090743C72}" type="slidenum">
              <a:rPr lang="fr-FR" smtClean="0"/>
              <a:t>3</a:t>
            </a:fld>
            <a:endParaRPr lang="fr-FR"/>
          </a:p>
        </p:txBody>
      </p:sp>
    </p:spTree>
    <p:extLst>
      <p:ext uri="{BB962C8B-B14F-4D97-AF65-F5344CB8AC3E}">
        <p14:creationId xmlns:p14="http://schemas.microsoft.com/office/powerpoint/2010/main" val="276036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D507229-6663-4BD8-9EF7-C5CAC36CC7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6413" y="1285875"/>
            <a:ext cx="8639175" cy="428625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F097A0B8-0B25-4EE8-B7FF-E99F9386642C}"/>
              </a:ext>
            </a:extLst>
          </p:cNvPr>
          <p:cNvSpPr>
            <a:spLocks noGrp="1"/>
          </p:cNvSpPr>
          <p:nvPr>
            <p:ph type="sldNum" sz="quarter" idx="12"/>
          </p:nvPr>
        </p:nvSpPr>
        <p:spPr/>
        <p:txBody>
          <a:bodyPr/>
          <a:lstStyle/>
          <a:p>
            <a:fld id="{F88CFBEC-FD8C-48E6-AEC4-846090743C72}" type="slidenum">
              <a:rPr lang="fr-FR" smtClean="0"/>
              <a:t>30</a:t>
            </a:fld>
            <a:endParaRPr lang="fr-FR"/>
          </a:p>
        </p:txBody>
      </p:sp>
    </p:spTree>
    <p:extLst>
      <p:ext uri="{BB962C8B-B14F-4D97-AF65-F5344CB8AC3E}">
        <p14:creationId xmlns:p14="http://schemas.microsoft.com/office/powerpoint/2010/main" val="2692911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F93D3364-5E9D-49C4-BF4F-1DE36938CD89}"/>
              </a:ext>
            </a:extLst>
          </p:cNvPr>
          <p:cNvSpPr txBox="1">
            <a:spLocks/>
          </p:cNvSpPr>
          <p:nvPr/>
        </p:nvSpPr>
        <p:spPr>
          <a:xfrm>
            <a:off x="0" y="0"/>
            <a:ext cx="10515600"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0000A1"/>
                </a:solidFill>
                <a:latin typeface="Abadi" panose="020B0604020104020204" pitchFamily="34" charset="0"/>
              </a:rPr>
              <a:t>Overview </a:t>
            </a:r>
          </a:p>
        </p:txBody>
      </p:sp>
      <p:sp>
        <p:nvSpPr>
          <p:cNvPr id="8" name="Espace réservé du contenu 7">
            <a:extLst>
              <a:ext uri="{FF2B5EF4-FFF2-40B4-BE49-F238E27FC236}">
                <a16:creationId xmlns:a16="http://schemas.microsoft.com/office/drawing/2014/main" id="{BCE7FED1-56EE-46F5-B2AC-67453901D00C}"/>
              </a:ext>
            </a:extLst>
          </p:cNvPr>
          <p:cNvSpPr>
            <a:spLocks noGrp="1"/>
          </p:cNvSpPr>
          <p:nvPr>
            <p:ph idx="1"/>
          </p:nvPr>
        </p:nvSpPr>
        <p:spPr>
          <a:xfrm>
            <a:off x="838200" y="1400208"/>
            <a:ext cx="10515600" cy="4351338"/>
          </a:xfrm>
        </p:spPr>
        <p:txBody>
          <a:bodyPr anchor="ctr">
            <a:normAutofit/>
          </a:bodyPr>
          <a:lstStyle/>
          <a:p>
            <a:pPr marL="0" indent="0">
              <a:buNone/>
            </a:pPr>
            <a:r>
              <a:rPr lang="en-US" sz="3600" dirty="0"/>
              <a:t>I – Usability of Mars data</a:t>
            </a:r>
          </a:p>
          <a:p>
            <a:pPr marL="0" indent="0">
              <a:buNone/>
            </a:pPr>
            <a:endParaRPr lang="en-US" sz="3600" dirty="0"/>
          </a:p>
          <a:p>
            <a:pPr marL="0" indent="0">
              <a:buNone/>
            </a:pPr>
            <a:r>
              <a:rPr lang="en-US" sz="3600" dirty="0"/>
              <a:t>II –  Event counting from audio recordings</a:t>
            </a:r>
          </a:p>
        </p:txBody>
      </p:sp>
      <p:sp>
        <p:nvSpPr>
          <p:cNvPr id="3" name="Slide Number Placeholder 2">
            <a:extLst>
              <a:ext uri="{FF2B5EF4-FFF2-40B4-BE49-F238E27FC236}">
                <a16:creationId xmlns:a16="http://schemas.microsoft.com/office/drawing/2014/main" id="{BBB9CDB3-277B-4C64-868A-CC8A6077BD3F}"/>
              </a:ext>
            </a:extLst>
          </p:cNvPr>
          <p:cNvSpPr>
            <a:spLocks noGrp="1"/>
          </p:cNvSpPr>
          <p:nvPr>
            <p:ph type="sldNum" sz="quarter" idx="12"/>
          </p:nvPr>
        </p:nvSpPr>
        <p:spPr/>
        <p:txBody>
          <a:bodyPr/>
          <a:lstStyle/>
          <a:p>
            <a:fld id="{F88CFBEC-FD8C-48E6-AEC4-846090743C72}" type="slidenum">
              <a:rPr lang="fr-FR" smtClean="0"/>
              <a:t>4</a:t>
            </a:fld>
            <a:endParaRPr lang="fr-FR"/>
          </a:p>
        </p:txBody>
      </p:sp>
    </p:spTree>
    <p:extLst>
      <p:ext uri="{BB962C8B-B14F-4D97-AF65-F5344CB8AC3E}">
        <p14:creationId xmlns:p14="http://schemas.microsoft.com/office/powerpoint/2010/main" val="1004576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F93D3364-5E9D-49C4-BF4F-1DE36938CD89}"/>
              </a:ext>
            </a:extLst>
          </p:cNvPr>
          <p:cNvSpPr txBox="1">
            <a:spLocks/>
          </p:cNvSpPr>
          <p:nvPr/>
        </p:nvSpPr>
        <p:spPr>
          <a:xfrm>
            <a:off x="0" y="0"/>
            <a:ext cx="10515600"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0000A1"/>
                </a:solidFill>
                <a:latin typeface="Abadi" panose="020B0604020104020204" pitchFamily="34" charset="0"/>
              </a:rPr>
              <a:t>I. </a:t>
            </a:r>
            <a:r>
              <a:rPr lang="en-US" dirty="0">
                <a:solidFill>
                  <a:srgbClr val="0000A1"/>
                </a:solidFill>
                <a:latin typeface="Abadi" panose="020B0604020104020204" pitchFamily="34" charset="0"/>
              </a:rPr>
              <a:t>Usability of Mars data</a:t>
            </a:r>
            <a:endParaRPr lang="en-GB" dirty="0">
              <a:solidFill>
                <a:srgbClr val="0000A1"/>
              </a:solidFill>
              <a:latin typeface="Abadi" panose="020B0604020104020204" pitchFamily="34" charset="0"/>
            </a:endParaRPr>
          </a:p>
          <a:p>
            <a:r>
              <a:rPr lang="en-GB" dirty="0">
                <a:solidFill>
                  <a:srgbClr val="0000A1"/>
                </a:solidFill>
                <a:latin typeface="Abadi" panose="020B0604020104020204" pitchFamily="34" charset="0"/>
              </a:rPr>
              <a:t>	A. Data presentation</a:t>
            </a:r>
          </a:p>
        </p:txBody>
      </p:sp>
      <p:sp>
        <p:nvSpPr>
          <p:cNvPr id="4" name="Slide Number Placeholder 3">
            <a:extLst>
              <a:ext uri="{FF2B5EF4-FFF2-40B4-BE49-F238E27FC236}">
                <a16:creationId xmlns:a16="http://schemas.microsoft.com/office/drawing/2014/main" id="{CBE85CFC-D609-4C67-9245-6A24C5E9CF54}"/>
              </a:ext>
            </a:extLst>
          </p:cNvPr>
          <p:cNvSpPr>
            <a:spLocks noGrp="1"/>
          </p:cNvSpPr>
          <p:nvPr>
            <p:ph type="sldNum" sz="quarter" idx="12"/>
          </p:nvPr>
        </p:nvSpPr>
        <p:spPr/>
        <p:txBody>
          <a:bodyPr/>
          <a:lstStyle/>
          <a:p>
            <a:fld id="{F88CFBEC-FD8C-48E6-AEC4-846090743C72}" type="slidenum">
              <a:rPr lang="fr-FR" smtClean="0"/>
              <a:t>5</a:t>
            </a:fld>
            <a:endParaRPr lang="fr-FR"/>
          </a:p>
        </p:txBody>
      </p:sp>
      <p:sp>
        <p:nvSpPr>
          <p:cNvPr id="10" name="Rectangle: Rounded Corners 9">
            <a:extLst>
              <a:ext uri="{FF2B5EF4-FFF2-40B4-BE49-F238E27FC236}">
                <a16:creationId xmlns:a16="http://schemas.microsoft.com/office/drawing/2014/main" id="{5FA91266-3B67-41AD-B506-83CE539439C2}"/>
              </a:ext>
            </a:extLst>
          </p:cNvPr>
          <p:cNvSpPr/>
          <p:nvPr/>
        </p:nvSpPr>
        <p:spPr>
          <a:xfrm>
            <a:off x="1031699" y="3396395"/>
            <a:ext cx="2743199" cy="823511"/>
          </a:xfrm>
          <a:prstGeom prst="roundRect">
            <a:avLst/>
          </a:prstGeom>
          <a:pattFill prst="ltDnDiag">
            <a:fgClr>
              <a:srgbClr val="E1E1FF"/>
            </a:fgClr>
            <a:bgClr>
              <a:srgbClr val="F8F8F8"/>
            </a:bgClr>
          </a:pattFill>
          <a:ln>
            <a:solidFill>
              <a:srgbClr val="E1E1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Experiment info's</a:t>
            </a:r>
          </a:p>
        </p:txBody>
      </p:sp>
      <p:sp>
        <p:nvSpPr>
          <p:cNvPr id="11" name="Rectangle: Rounded Corners 10">
            <a:extLst>
              <a:ext uri="{FF2B5EF4-FFF2-40B4-BE49-F238E27FC236}">
                <a16:creationId xmlns:a16="http://schemas.microsoft.com/office/drawing/2014/main" id="{EB2E385A-2EC5-4F8B-A0AA-ACD374BF2ED5}"/>
              </a:ext>
            </a:extLst>
          </p:cNvPr>
          <p:cNvSpPr/>
          <p:nvPr/>
        </p:nvSpPr>
        <p:spPr>
          <a:xfrm>
            <a:off x="4821150" y="3396395"/>
            <a:ext cx="2743199" cy="823511"/>
          </a:xfrm>
          <a:prstGeom prst="roundRect">
            <a:avLst/>
          </a:prstGeom>
          <a:pattFill prst="ltDnDiag">
            <a:fgClr>
              <a:srgbClr val="E1E1FF"/>
            </a:fgClr>
            <a:bgClr>
              <a:srgbClr val="F8F8F8"/>
            </a:bgClr>
          </a:pattFill>
          <a:ln>
            <a:solidFill>
              <a:srgbClr val="E1E1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Recording</a:t>
            </a:r>
          </a:p>
        </p:txBody>
      </p:sp>
      <p:sp>
        <p:nvSpPr>
          <p:cNvPr id="12" name="Rectangle: Rounded Corners 11">
            <a:extLst>
              <a:ext uri="{FF2B5EF4-FFF2-40B4-BE49-F238E27FC236}">
                <a16:creationId xmlns:a16="http://schemas.microsoft.com/office/drawing/2014/main" id="{656AE38E-C07A-45DC-9A87-CA04A493A6C2}"/>
              </a:ext>
            </a:extLst>
          </p:cNvPr>
          <p:cNvSpPr/>
          <p:nvPr/>
        </p:nvSpPr>
        <p:spPr>
          <a:xfrm>
            <a:off x="8610601" y="3396395"/>
            <a:ext cx="2743199" cy="823511"/>
          </a:xfrm>
          <a:prstGeom prst="roundRect">
            <a:avLst/>
          </a:prstGeom>
          <a:pattFill prst="ltDnDiag">
            <a:fgClr>
              <a:srgbClr val="E1E1FF"/>
            </a:fgClr>
            <a:bgClr>
              <a:srgbClr val="F8F8F8"/>
            </a:bgClr>
          </a:pattFill>
          <a:ln>
            <a:solidFill>
              <a:srgbClr val="E1E1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Responses</a:t>
            </a:r>
            <a:endParaRPr lang="en-GB" dirty="0"/>
          </a:p>
        </p:txBody>
      </p:sp>
      <p:sp>
        <p:nvSpPr>
          <p:cNvPr id="13" name="TextBox 12">
            <a:extLst>
              <a:ext uri="{FF2B5EF4-FFF2-40B4-BE49-F238E27FC236}">
                <a16:creationId xmlns:a16="http://schemas.microsoft.com/office/drawing/2014/main" id="{23FCE54B-B0FA-4740-BB80-ED9357AA0DB5}"/>
              </a:ext>
            </a:extLst>
          </p:cNvPr>
          <p:cNvSpPr txBox="1"/>
          <p:nvPr/>
        </p:nvSpPr>
        <p:spPr>
          <a:xfrm>
            <a:off x="1031699" y="4615858"/>
            <a:ext cx="2743199" cy="1200329"/>
          </a:xfrm>
          <a:prstGeom prst="rect">
            <a:avLst/>
          </a:prstGeom>
          <a:noFill/>
        </p:spPr>
        <p:txBody>
          <a:bodyPr wrap="square" rtlCol="0">
            <a:spAutoFit/>
          </a:bodyPr>
          <a:lstStyle/>
          <a:p>
            <a:pPr marL="285750" indent="-285750">
              <a:buFont typeface="Arial" panose="020B0604020202020204" pitchFamily="34" charset="0"/>
              <a:buChar char="•"/>
            </a:pPr>
            <a:r>
              <a:rPr lang="en-GB" dirty="0"/>
              <a:t>Cat name</a:t>
            </a:r>
          </a:p>
          <a:p>
            <a:pPr marL="285750" indent="-285750">
              <a:buFont typeface="Arial" panose="020B0604020202020204" pitchFamily="34" charset="0"/>
              <a:buChar char="•"/>
            </a:pPr>
            <a:r>
              <a:rPr lang="en-GB" dirty="0"/>
              <a:t>Diet</a:t>
            </a:r>
          </a:p>
          <a:p>
            <a:pPr marL="285750" indent="-285750">
              <a:buFont typeface="Arial" panose="020B0604020202020204" pitchFamily="34" charset="0"/>
              <a:buChar char="•"/>
            </a:pPr>
            <a:r>
              <a:rPr lang="en-GB" dirty="0"/>
              <a:t>Kibble</a:t>
            </a:r>
          </a:p>
          <a:p>
            <a:pPr marL="285750" indent="-285750">
              <a:buFont typeface="Arial" panose="020B0604020202020204" pitchFamily="34" charset="0"/>
              <a:buChar char="•"/>
            </a:pPr>
            <a:r>
              <a:rPr lang="en-GB" dirty="0"/>
              <a:t>Session</a:t>
            </a:r>
          </a:p>
        </p:txBody>
      </p:sp>
      <p:sp>
        <p:nvSpPr>
          <p:cNvPr id="14" name="TextBox 13">
            <a:extLst>
              <a:ext uri="{FF2B5EF4-FFF2-40B4-BE49-F238E27FC236}">
                <a16:creationId xmlns:a16="http://schemas.microsoft.com/office/drawing/2014/main" id="{F05A4BE7-76BD-4E7B-861E-5CFFE1CDF62F}"/>
              </a:ext>
            </a:extLst>
          </p:cNvPr>
          <p:cNvSpPr txBox="1"/>
          <p:nvPr/>
        </p:nvSpPr>
        <p:spPr>
          <a:xfrm>
            <a:off x="4821150" y="4612398"/>
            <a:ext cx="2743199" cy="1200329"/>
          </a:xfrm>
          <a:prstGeom prst="rect">
            <a:avLst/>
          </a:prstGeom>
          <a:noFill/>
        </p:spPr>
        <p:txBody>
          <a:bodyPr wrap="square" rtlCol="0">
            <a:spAutoFit/>
          </a:bodyPr>
          <a:lstStyle/>
          <a:p>
            <a:pPr algn="ctr"/>
            <a:r>
              <a:rPr lang="en-GB" dirty="0"/>
              <a:t>Amplitude values</a:t>
            </a:r>
          </a:p>
          <a:p>
            <a:pPr algn="ctr"/>
            <a:r>
              <a:rPr lang="en-GB" dirty="0"/>
              <a:t>25 seconds x 44,1kHz</a:t>
            </a:r>
          </a:p>
          <a:p>
            <a:pPr algn="ctr"/>
            <a:r>
              <a:rPr lang="en-GB" dirty="0"/>
              <a:t>=</a:t>
            </a:r>
          </a:p>
          <a:p>
            <a:pPr algn="ctr"/>
            <a:r>
              <a:rPr lang="en-GB" dirty="0"/>
              <a:t>1.1 million variables</a:t>
            </a:r>
          </a:p>
        </p:txBody>
      </p:sp>
      <p:sp>
        <p:nvSpPr>
          <p:cNvPr id="15" name="TextBox 14">
            <a:extLst>
              <a:ext uri="{FF2B5EF4-FFF2-40B4-BE49-F238E27FC236}">
                <a16:creationId xmlns:a16="http://schemas.microsoft.com/office/drawing/2014/main" id="{5CF1BA27-2363-481B-8FFF-C38B82111EA9}"/>
              </a:ext>
            </a:extLst>
          </p:cNvPr>
          <p:cNvSpPr txBox="1"/>
          <p:nvPr/>
        </p:nvSpPr>
        <p:spPr>
          <a:xfrm>
            <a:off x="8610601" y="4612398"/>
            <a:ext cx="2743199" cy="646331"/>
          </a:xfrm>
          <a:prstGeom prst="rect">
            <a:avLst/>
          </a:prstGeom>
          <a:noFill/>
        </p:spPr>
        <p:txBody>
          <a:bodyPr wrap="square" rtlCol="0">
            <a:spAutoFit/>
          </a:bodyPr>
          <a:lstStyle/>
          <a:p>
            <a:pPr marL="285750" indent="-285750">
              <a:buFont typeface="Arial" panose="020B0604020202020204" pitchFamily="34" charset="0"/>
              <a:buChar char="•"/>
            </a:pPr>
            <a:r>
              <a:rPr lang="en-GB" dirty="0"/>
              <a:t>Number of breaks</a:t>
            </a:r>
          </a:p>
          <a:p>
            <a:pPr marL="285750" indent="-285750">
              <a:buFont typeface="Arial" panose="020B0604020202020204" pitchFamily="34" charset="0"/>
              <a:buChar char="•"/>
            </a:pPr>
            <a:r>
              <a:rPr lang="en-GB" dirty="0"/>
              <a:t>Number of bites</a:t>
            </a:r>
          </a:p>
        </p:txBody>
      </p:sp>
      <p:sp>
        <p:nvSpPr>
          <p:cNvPr id="17" name="Rectangle: Rounded Corners 16">
            <a:extLst>
              <a:ext uri="{FF2B5EF4-FFF2-40B4-BE49-F238E27FC236}">
                <a16:creationId xmlns:a16="http://schemas.microsoft.com/office/drawing/2014/main" id="{52F37B0A-A203-428D-8826-E61DFA800F91}"/>
              </a:ext>
            </a:extLst>
          </p:cNvPr>
          <p:cNvSpPr/>
          <p:nvPr/>
        </p:nvSpPr>
        <p:spPr>
          <a:xfrm>
            <a:off x="3680717" y="1577923"/>
            <a:ext cx="5024063" cy="646331"/>
          </a:xfrm>
          <a:prstGeom prst="roundRect">
            <a:avLst/>
          </a:prstGeom>
          <a:noFill/>
          <a:ln w="38100">
            <a:solidFill>
              <a:srgbClr val="9B9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A cat eats a kibble</a:t>
            </a:r>
          </a:p>
        </p:txBody>
      </p:sp>
      <p:cxnSp>
        <p:nvCxnSpPr>
          <p:cNvPr id="19" name="Straight Arrow Connector 18">
            <a:extLst>
              <a:ext uri="{FF2B5EF4-FFF2-40B4-BE49-F238E27FC236}">
                <a16:creationId xmlns:a16="http://schemas.microsoft.com/office/drawing/2014/main" id="{0534F114-6562-4E60-9AF3-0CC95D71EF56}"/>
              </a:ext>
            </a:extLst>
          </p:cNvPr>
          <p:cNvCxnSpPr>
            <a:stCxn id="17" idx="2"/>
            <a:endCxn id="10" idx="0"/>
          </p:cNvCxnSpPr>
          <p:nvPr/>
        </p:nvCxnSpPr>
        <p:spPr>
          <a:xfrm flipH="1">
            <a:off x="2403299" y="2224254"/>
            <a:ext cx="3789450" cy="1172141"/>
          </a:xfrm>
          <a:prstGeom prst="straightConnector1">
            <a:avLst/>
          </a:prstGeom>
          <a:ln w="15875">
            <a:solidFill>
              <a:srgbClr val="8989FF"/>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C62D46F-36BA-452C-990B-E31CB7CC7008}"/>
              </a:ext>
            </a:extLst>
          </p:cNvPr>
          <p:cNvCxnSpPr>
            <a:cxnSpLocks/>
            <a:stCxn id="17" idx="2"/>
            <a:endCxn id="11" idx="0"/>
          </p:cNvCxnSpPr>
          <p:nvPr/>
        </p:nvCxnSpPr>
        <p:spPr>
          <a:xfrm>
            <a:off x="6192749" y="2224254"/>
            <a:ext cx="1" cy="1172141"/>
          </a:xfrm>
          <a:prstGeom prst="straightConnector1">
            <a:avLst/>
          </a:prstGeom>
          <a:ln w="15875">
            <a:solidFill>
              <a:srgbClr val="8989F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FDA91D7-7A05-43A4-AA84-E4CF5F1BDE89}"/>
              </a:ext>
            </a:extLst>
          </p:cNvPr>
          <p:cNvCxnSpPr>
            <a:cxnSpLocks/>
            <a:stCxn id="17" idx="2"/>
            <a:endCxn id="12" idx="0"/>
          </p:cNvCxnSpPr>
          <p:nvPr/>
        </p:nvCxnSpPr>
        <p:spPr>
          <a:xfrm>
            <a:off x="6192749" y="2224254"/>
            <a:ext cx="3789452" cy="1172141"/>
          </a:xfrm>
          <a:prstGeom prst="straightConnector1">
            <a:avLst/>
          </a:prstGeom>
          <a:ln w="15875">
            <a:solidFill>
              <a:srgbClr val="898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566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4336A1CF-56CC-48A3-9805-08FDE3483E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7175" y="2162335"/>
            <a:ext cx="7848600" cy="390525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0515600" cy="1325563"/>
          </a:xfrm>
        </p:spPr>
        <p:txBody>
          <a:bodyPr anchor="t"/>
          <a:lstStyle/>
          <a:p>
            <a:r>
              <a:rPr lang="en-GB" dirty="0">
                <a:solidFill>
                  <a:srgbClr val="0000A1"/>
                </a:solidFill>
                <a:latin typeface="Abadi" panose="020B0604020104020204" pitchFamily="34" charset="0"/>
              </a:rPr>
              <a:t>I. B. Visualisation</a:t>
            </a:r>
          </a:p>
        </p:txBody>
      </p:sp>
      <p:sp>
        <p:nvSpPr>
          <p:cNvPr id="6" name="Slide Number Placeholder 5">
            <a:extLst>
              <a:ext uri="{FF2B5EF4-FFF2-40B4-BE49-F238E27FC236}">
                <a16:creationId xmlns:a16="http://schemas.microsoft.com/office/drawing/2014/main" id="{EE100D9E-3A1B-4B72-8465-6DA8C6F3D2C0}"/>
              </a:ext>
            </a:extLst>
          </p:cNvPr>
          <p:cNvSpPr>
            <a:spLocks noGrp="1"/>
          </p:cNvSpPr>
          <p:nvPr>
            <p:ph type="sldNum" sz="quarter" idx="12"/>
          </p:nvPr>
        </p:nvSpPr>
        <p:spPr/>
        <p:txBody>
          <a:bodyPr/>
          <a:lstStyle/>
          <a:p>
            <a:fld id="{F88CFBEC-FD8C-48E6-AEC4-846090743C72}" type="slidenum">
              <a:rPr lang="fr-FR" smtClean="0"/>
              <a:t>6</a:t>
            </a:fld>
            <a:endParaRPr lang="fr-FR"/>
          </a:p>
        </p:txBody>
      </p:sp>
      <p:sp>
        <p:nvSpPr>
          <p:cNvPr id="30" name="TextBox 29">
            <a:extLst>
              <a:ext uri="{FF2B5EF4-FFF2-40B4-BE49-F238E27FC236}">
                <a16:creationId xmlns:a16="http://schemas.microsoft.com/office/drawing/2014/main" id="{BEF066B8-6F93-4D03-AF69-D57435A40A95}"/>
              </a:ext>
            </a:extLst>
          </p:cNvPr>
          <p:cNvSpPr txBox="1"/>
          <p:nvPr/>
        </p:nvSpPr>
        <p:spPr>
          <a:xfrm>
            <a:off x="806530" y="1325563"/>
            <a:ext cx="2921668" cy="1200329"/>
          </a:xfrm>
          <a:prstGeom prst="rect">
            <a:avLst/>
          </a:prstGeom>
          <a:noFill/>
        </p:spPr>
        <p:txBody>
          <a:bodyPr wrap="square">
            <a:spAutoFit/>
          </a:bodyPr>
          <a:lstStyle/>
          <a:p>
            <a:pPr algn="ctr"/>
            <a:r>
              <a:rPr lang="en-US" sz="2400" b="1" dirty="0">
                <a:solidFill>
                  <a:srgbClr val="000000"/>
                </a:solidFill>
                <a:effectLst/>
                <a:latin typeface="Calibri" panose="020F0502020204030204" pitchFamily="34" charset="0"/>
              </a:rPr>
              <a:t>Record 32</a:t>
            </a:r>
          </a:p>
          <a:p>
            <a:pPr algn="ctr"/>
            <a:r>
              <a:rPr lang="en-US" sz="2400" dirty="0">
                <a:solidFill>
                  <a:srgbClr val="000000"/>
                </a:solidFill>
                <a:effectLst/>
                <a:latin typeface="Calibri" panose="020F0502020204030204" pitchFamily="34" charset="0"/>
              </a:rPr>
              <a:t>1 break</a:t>
            </a:r>
          </a:p>
          <a:p>
            <a:pPr algn="ctr"/>
            <a:r>
              <a:rPr lang="en-US" sz="2400" dirty="0">
                <a:solidFill>
                  <a:srgbClr val="000000"/>
                </a:solidFill>
                <a:latin typeface="Calibri" panose="020F0502020204030204" pitchFamily="34" charset="0"/>
              </a:rPr>
              <a:t>23 bites</a:t>
            </a:r>
            <a:endParaRPr lang="en-US" sz="2400" dirty="0">
              <a:solidFill>
                <a:srgbClr val="000000"/>
              </a:solidFill>
              <a:effectLst/>
              <a:latin typeface="Calibri" panose="020F0502020204030204" pitchFamily="34" charset="0"/>
            </a:endParaRPr>
          </a:p>
        </p:txBody>
      </p:sp>
      <p:grpSp>
        <p:nvGrpSpPr>
          <p:cNvPr id="46" name="Group 45">
            <a:extLst>
              <a:ext uri="{FF2B5EF4-FFF2-40B4-BE49-F238E27FC236}">
                <a16:creationId xmlns:a16="http://schemas.microsoft.com/office/drawing/2014/main" id="{ADCB4DBA-C55E-4B72-BDD7-9C3AFBB01F96}"/>
              </a:ext>
            </a:extLst>
          </p:cNvPr>
          <p:cNvGrpSpPr/>
          <p:nvPr/>
        </p:nvGrpSpPr>
        <p:grpSpPr>
          <a:xfrm>
            <a:off x="466225" y="3428592"/>
            <a:ext cx="3263564" cy="369332"/>
            <a:chOff x="466225" y="4066264"/>
            <a:chExt cx="3263564" cy="369332"/>
          </a:xfrm>
        </p:grpSpPr>
        <p:sp>
          <p:nvSpPr>
            <p:cNvPr id="19" name="TextBox 18">
              <a:extLst>
                <a:ext uri="{FF2B5EF4-FFF2-40B4-BE49-F238E27FC236}">
                  <a16:creationId xmlns:a16="http://schemas.microsoft.com/office/drawing/2014/main" id="{6EA0915A-65FC-4AEA-A850-58B5329D9BB2}"/>
                </a:ext>
              </a:extLst>
            </p:cNvPr>
            <p:cNvSpPr txBox="1"/>
            <p:nvPr/>
          </p:nvSpPr>
          <p:spPr>
            <a:xfrm>
              <a:off x="466225" y="4066264"/>
              <a:ext cx="1985210" cy="369332"/>
            </a:xfrm>
            <a:prstGeom prst="rect">
              <a:avLst/>
            </a:prstGeom>
            <a:noFill/>
          </p:spPr>
          <p:txBody>
            <a:bodyPr wrap="square" rtlCol="0">
              <a:spAutoFit/>
            </a:bodyPr>
            <a:lstStyle/>
            <a:p>
              <a:pPr algn="ctr"/>
              <a:r>
                <a:rPr lang="en-GB" dirty="0"/>
                <a:t>Spectrogram STFT</a:t>
              </a:r>
            </a:p>
          </p:txBody>
        </p:sp>
        <p:cxnSp>
          <p:nvCxnSpPr>
            <p:cNvPr id="31" name="Straight Arrow Connector 30">
              <a:extLst>
                <a:ext uri="{FF2B5EF4-FFF2-40B4-BE49-F238E27FC236}">
                  <a16:creationId xmlns:a16="http://schemas.microsoft.com/office/drawing/2014/main" id="{7605FDEE-F637-4502-8A47-2D50BFD8FD08}"/>
                </a:ext>
              </a:extLst>
            </p:cNvPr>
            <p:cNvCxnSpPr>
              <a:stCxn id="19" idx="3"/>
            </p:cNvCxnSpPr>
            <p:nvPr/>
          </p:nvCxnSpPr>
          <p:spPr>
            <a:xfrm>
              <a:off x="2451435" y="4250930"/>
              <a:ext cx="127835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37F70803-98C8-436A-94E3-87AAAA22DAFC}"/>
              </a:ext>
            </a:extLst>
          </p:cNvPr>
          <p:cNvGrpSpPr/>
          <p:nvPr/>
        </p:nvGrpSpPr>
        <p:grpSpPr>
          <a:xfrm>
            <a:off x="466225" y="5421254"/>
            <a:ext cx="3263564" cy="646331"/>
            <a:chOff x="466225" y="5710019"/>
            <a:chExt cx="3263564" cy="646331"/>
          </a:xfrm>
        </p:grpSpPr>
        <p:sp>
          <p:nvSpPr>
            <p:cNvPr id="20" name="TextBox 19">
              <a:extLst>
                <a:ext uri="{FF2B5EF4-FFF2-40B4-BE49-F238E27FC236}">
                  <a16:creationId xmlns:a16="http://schemas.microsoft.com/office/drawing/2014/main" id="{ED8196FE-68FC-4DF2-86F6-344E114E71EA}"/>
                </a:ext>
              </a:extLst>
            </p:cNvPr>
            <p:cNvSpPr txBox="1"/>
            <p:nvPr/>
          </p:nvSpPr>
          <p:spPr>
            <a:xfrm>
              <a:off x="466225" y="5710019"/>
              <a:ext cx="1985210" cy="646331"/>
            </a:xfrm>
            <a:prstGeom prst="rect">
              <a:avLst/>
            </a:prstGeom>
            <a:noFill/>
          </p:spPr>
          <p:txBody>
            <a:bodyPr wrap="square" rtlCol="0">
              <a:spAutoFit/>
            </a:bodyPr>
            <a:lstStyle/>
            <a:p>
              <a:pPr algn="ctr"/>
              <a:r>
                <a:rPr lang="en-GB" dirty="0"/>
                <a:t>Oscillogram</a:t>
              </a:r>
            </a:p>
            <a:p>
              <a:pPr algn="ctr"/>
              <a:r>
                <a:rPr lang="en-GB" dirty="0"/>
                <a:t>(Amplitude curve)</a:t>
              </a:r>
            </a:p>
          </p:txBody>
        </p:sp>
        <p:cxnSp>
          <p:nvCxnSpPr>
            <p:cNvPr id="33" name="Straight Arrow Connector 32">
              <a:extLst>
                <a:ext uri="{FF2B5EF4-FFF2-40B4-BE49-F238E27FC236}">
                  <a16:creationId xmlns:a16="http://schemas.microsoft.com/office/drawing/2014/main" id="{F5723FC2-056F-424C-93EA-D3CC35A13F3C}"/>
                </a:ext>
              </a:extLst>
            </p:cNvPr>
            <p:cNvCxnSpPr>
              <a:cxnSpLocks/>
              <a:stCxn id="20" idx="3"/>
            </p:cNvCxnSpPr>
            <p:nvPr/>
          </p:nvCxnSpPr>
          <p:spPr>
            <a:xfrm>
              <a:off x="2451435" y="6033185"/>
              <a:ext cx="127835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39" name="audio_32">
            <a:hlinkClick r:id="" action="ppaction://media"/>
            <a:extLst>
              <a:ext uri="{FF2B5EF4-FFF2-40B4-BE49-F238E27FC236}">
                <a16:creationId xmlns:a16="http://schemas.microsoft.com/office/drawing/2014/main" id="{8E0C5159-491E-4CBF-86E5-F1F9412510D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980899" y="2221092"/>
            <a:ext cx="609600" cy="609600"/>
          </a:xfrm>
          <a:prstGeom prst="rect">
            <a:avLst/>
          </a:prstGeom>
        </p:spPr>
      </p:pic>
    </p:spTree>
    <p:extLst>
      <p:ext uri="{BB962C8B-B14F-4D97-AF65-F5344CB8AC3E}">
        <p14:creationId xmlns:p14="http://schemas.microsoft.com/office/powerpoint/2010/main" val="148798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0"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1604812" cy="1325563"/>
          </a:xfrm>
        </p:spPr>
        <p:txBody>
          <a:bodyPr anchor="t"/>
          <a:lstStyle/>
          <a:p>
            <a:r>
              <a:rPr lang="en-GB" dirty="0">
                <a:solidFill>
                  <a:srgbClr val="0000A1"/>
                </a:solidFill>
                <a:latin typeface="Abadi" panose="020B0604020104020204" pitchFamily="34" charset="0"/>
              </a:rPr>
              <a:t>I. C. Processing</a:t>
            </a:r>
          </a:p>
        </p:txBody>
      </p:sp>
      <p:sp>
        <p:nvSpPr>
          <p:cNvPr id="3" name="Rectangle : coins arrondis 2">
            <a:extLst>
              <a:ext uri="{FF2B5EF4-FFF2-40B4-BE49-F238E27FC236}">
                <a16:creationId xmlns:a16="http://schemas.microsoft.com/office/drawing/2014/main" id="{5DC539C7-EAAC-434D-869A-C5E2D73DBAA2}"/>
              </a:ext>
            </a:extLst>
          </p:cNvPr>
          <p:cNvSpPr/>
          <p:nvPr/>
        </p:nvSpPr>
        <p:spPr>
          <a:xfrm>
            <a:off x="591726" y="1966003"/>
            <a:ext cx="1979271" cy="115498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tx1">
                    <a:lumMod val="95000"/>
                    <a:lumOff val="5000"/>
                  </a:schemeClr>
                </a:solidFill>
              </a:rPr>
              <a:t>Reducing</a:t>
            </a:r>
            <a:r>
              <a:rPr lang="fr-FR" sz="2400" b="1" dirty="0">
                <a:solidFill>
                  <a:schemeClr val="tx1">
                    <a:lumMod val="95000"/>
                    <a:lumOff val="5000"/>
                  </a:schemeClr>
                </a:solidFill>
              </a:rPr>
              <a:t> noise</a:t>
            </a:r>
          </a:p>
        </p:txBody>
      </p:sp>
      <p:sp>
        <p:nvSpPr>
          <p:cNvPr id="6" name="Rectangle : coins arrondis 5">
            <a:extLst>
              <a:ext uri="{FF2B5EF4-FFF2-40B4-BE49-F238E27FC236}">
                <a16:creationId xmlns:a16="http://schemas.microsoft.com/office/drawing/2014/main" id="{1E2C3481-EDEF-4EBD-8C7D-8A37744F0134}"/>
              </a:ext>
            </a:extLst>
          </p:cNvPr>
          <p:cNvSpPr/>
          <p:nvPr/>
        </p:nvSpPr>
        <p:spPr>
          <a:xfrm>
            <a:off x="591726" y="4916404"/>
            <a:ext cx="1979271" cy="115498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lumMod val="95000"/>
                    <a:lumOff val="5000"/>
                  </a:schemeClr>
                </a:solidFill>
              </a:rPr>
              <a:t>Predicting with a weak label *</a:t>
            </a:r>
            <a:endParaRPr lang="fr-FR" sz="2400" b="1" dirty="0">
              <a:solidFill>
                <a:schemeClr val="tx1">
                  <a:lumMod val="95000"/>
                  <a:lumOff val="5000"/>
                </a:schemeClr>
              </a:solidFill>
            </a:endParaRPr>
          </a:p>
        </p:txBody>
      </p:sp>
      <p:sp>
        <p:nvSpPr>
          <p:cNvPr id="7" name="ZoneTexte 6">
            <a:extLst>
              <a:ext uri="{FF2B5EF4-FFF2-40B4-BE49-F238E27FC236}">
                <a16:creationId xmlns:a16="http://schemas.microsoft.com/office/drawing/2014/main" id="{D041F33F-6DBC-4183-8CF8-BBEE4829B17D}"/>
              </a:ext>
            </a:extLst>
          </p:cNvPr>
          <p:cNvSpPr txBox="1"/>
          <p:nvPr/>
        </p:nvSpPr>
        <p:spPr>
          <a:xfrm>
            <a:off x="3228311" y="1408374"/>
            <a:ext cx="4784203" cy="2677656"/>
          </a:xfrm>
          <a:prstGeom prst="rect">
            <a:avLst/>
          </a:prstGeom>
          <a:noFill/>
        </p:spPr>
        <p:txBody>
          <a:bodyPr wrap="square" rtlCol="0" anchor="ctr">
            <a:spAutoFit/>
          </a:bodyPr>
          <a:lstStyle/>
          <a:p>
            <a:pPr marL="285750" indent="-285750">
              <a:buFont typeface="Arial" panose="020B0604020202020204" pitchFamily="34" charset="0"/>
              <a:buChar char="•"/>
            </a:pPr>
            <a:r>
              <a:rPr lang="en-GB" sz="2800" dirty="0"/>
              <a:t>Filtering</a:t>
            </a:r>
            <a:r>
              <a:rPr lang="fr-FR" sz="2800" dirty="0"/>
              <a:t> </a:t>
            </a:r>
            <a:r>
              <a:rPr lang="en-GB" sz="2800" dirty="0"/>
              <a:t>frequencies</a:t>
            </a:r>
          </a:p>
          <a:p>
            <a:endParaRPr lang="en-GB" sz="2800" dirty="0"/>
          </a:p>
          <a:p>
            <a:endParaRPr lang="en-GB" sz="2800" dirty="0"/>
          </a:p>
          <a:p>
            <a:endParaRPr lang="en-GB" sz="2800" dirty="0"/>
          </a:p>
          <a:p>
            <a:pPr marL="285750" indent="-285750">
              <a:buFont typeface="Arial" panose="020B0604020202020204" pitchFamily="34" charset="0"/>
              <a:buChar char="•"/>
            </a:pPr>
            <a:r>
              <a:rPr lang="fr-FR" sz="2800" dirty="0" err="1"/>
              <a:t>Independant</a:t>
            </a:r>
            <a:r>
              <a:rPr lang="fr-FR" sz="2800" dirty="0"/>
              <a:t> Component </a:t>
            </a:r>
            <a:r>
              <a:rPr lang="fr-FR" sz="2800" dirty="0" err="1"/>
              <a:t>Analysis</a:t>
            </a:r>
            <a:r>
              <a:rPr lang="fr-FR" sz="2800" dirty="0"/>
              <a:t> </a:t>
            </a:r>
          </a:p>
        </p:txBody>
      </p:sp>
      <p:sp>
        <p:nvSpPr>
          <p:cNvPr id="8" name="ZoneTexte 7">
            <a:extLst>
              <a:ext uri="{FF2B5EF4-FFF2-40B4-BE49-F238E27FC236}">
                <a16:creationId xmlns:a16="http://schemas.microsoft.com/office/drawing/2014/main" id="{B1ECB52D-B3C6-475A-8D27-7FFF3AD38A19}"/>
              </a:ext>
            </a:extLst>
          </p:cNvPr>
          <p:cNvSpPr txBox="1"/>
          <p:nvPr/>
        </p:nvSpPr>
        <p:spPr>
          <a:xfrm>
            <a:off x="3228311" y="5232285"/>
            <a:ext cx="4568396" cy="523220"/>
          </a:xfrm>
          <a:prstGeom prst="rect">
            <a:avLst/>
          </a:prstGeom>
          <a:noFill/>
        </p:spPr>
        <p:txBody>
          <a:bodyPr wrap="square" rtlCol="0" anchor="ctr">
            <a:spAutoFit/>
          </a:bodyPr>
          <a:lstStyle/>
          <a:p>
            <a:pPr marL="285750" indent="-285750">
              <a:buFont typeface="Arial" panose="020B0604020202020204" pitchFamily="34" charset="0"/>
              <a:buChar char="•"/>
            </a:pPr>
            <a:r>
              <a:rPr lang="en-GB" sz="2800" dirty="0"/>
              <a:t>Functional data Analysis</a:t>
            </a:r>
          </a:p>
        </p:txBody>
      </p:sp>
      <p:sp>
        <p:nvSpPr>
          <p:cNvPr id="5" name="Slide Number Placeholder 4">
            <a:extLst>
              <a:ext uri="{FF2B5EF4-FFF2-40B4-BE49-F238E27FC236}">
                <a16:creationId xmlns:a16="http://schemas.microsoft.com/office/drawing/2014/main" id="{2D1A8B8C-A765-40CC-A352-0FE48EDD4FCE}"/>
              </a:ext>
            </a:extLst>
          </p:cNvPr>
          <p:cNvSpPr>
            <a:spLocks noGrp="1"/>
          </p:cNvSpPr>
          <p:nvPr>
            <p:ph type="sldNum" sz="quarter" idx="12"/>
          </p:nvPr>
        </p:nvSpPr>
        <p:spPr/>
        <p:txBody>
          <a:bodyPr/>
          <a:lstStyle/>
          <a:p>
            <a:fld id="{F88CFBEC-FD8C-48E6-AEC4-846090743C72}" type="slidenum">
              <a:rPr lang="fr-FR" smtClean="0"/>
              <a:t>7</a:t>
            </a:fld>
            <a:endParaRPr lang="fr-FR"/>
          </a:p>
        </p:txBody>
      </p:sp>
      <p:sp>
        <p:nvSpPr>
          <p:cNvPr id="10" name="TextBox 9">
            <a:extLst>
              <a:ext uri="{FF2B5EF4-FFF2-40B4-BE49-F238E27FC236}">
                <a16:creationId xmlns:a16="http://schemas.microsoft.com/office/drawing/2014/main" id="{A01E7F0C-EC70-454A-A7AB-9B39D0E45EA7}"/>
              </a:ext>
            </a:extLst>
          </p:cNvPr>
          <p:cNvSpPr txBox="1"/>
          <p:nvPr/>
        </p:nvSpPr>
        <p:spPr>
          <a:xfrm>
            <a:off x="8610600" y="1408374"/>
            <a:ext cx="3155302" cy="954107"/>
          </a:xfrm>
          <a:prstGeom prst="rect">
            <a:avLst/>
          </a:prstGeom>
          <a:noFill/>
        </p:spPr>
        <p:txBody>
          <a:bodyPr wrap="square" rtlCol="0">
            <a:spAutoFit/>
          </a:bodyPr>
          <a:lstStyle/>
          <a:p>
            <a:pPr algn="ctr"/>
            <a:r>
              <a:rPr lang="en-GB" sz="2800" dirty="0"/>
              <a:t>Does not allow automation</a:t>
            </a:r>
          </a:p>
        </p:txBody>
      </p:sp>
      <p:sp>
        <p:nvSpPr>
          <p:cNvPr id="11" name="TextBox 10">
            <a:extLst>
              <a:ext uri="{FF2B5EF4-FFF2-40B4-BE49-F238E27FC236}">
                <a16:creationId xmlns:a16="http://schemas.microsoft.com/office/drawing/2014/main" id="{60335C0B-CD37-4107-93AB-EFC4A306BAD6}"/>
              </a:ext>
            </a:extLst>
          </p:cNvPr>
          <p:cNvSpPr txBox="1"/>
          <p:nvPr/>
        </p:nvSpPr>
        <p:spPr>
          <a:xfrm>
            <a:off x="4224884" y="793628"/>
            <a:ext cx="2575249" cy="523220"/>
          </a:xfrm>
          <a:prstGeom prst="rect">
            <a:avLst/>
          </a:prstGeom>
          <a:noFill/>
        </p:spPr>
        <p:txBody>
          <a:bodyPr wrap="square" rtlCol="0">
            <a:spAutoFit/>
          </a:bodyPr>
          <a:lstStyle/>
          <a:p>
            <a:pPr algn="ctr"/>
            <a:r>
              <a:rPr lang="en-GB" sz="2800" b="1" dirty="0"/>
              <a:t>METHOD</a:t>
            </a:r>
          </a:p>
        </p:txBody>
      </p:sp>
      <p:sp>
        <p:nvSpPr>
          <p:cNvPr id="12" name="TextBox 11">
            <a:extLst>
              <a:ext uri="{FF2B5EF4-FFF2-40B4-BE49-F238E27FC236}">
                <a16:creationId xmlns:a16="http://schemas.microsoft.com/office/drawing/2014/main" id="{D27E5D54-16C4-47F5-8732-EC88440A7BAB}"/>
              </a:ext>
            </a:extLst>
          </p:cNvPr>
          <p:cNvSpPr txBox="1"/>
          <p:nvPr/>
        </p:nvSpPr>
        <p:spPr>
          <a:xfrm>
            <a:off x="8610600" y="2974420"/>
            <a:ext cx="3155302" cy="1384995"/>
          </a:xfrm>
          <a:prstGeom prst="rect">
            <a:avLst/>
          </a:prstGeom>
          <a:noFill/>
        </p:spPr>
        <p:txBody>
          <a:bodyPr wrap="square" rtlCol="0">
            <a:spAutoFit/>
          </a:bodyPr>
          <a:lstStyle/>
          <a:p>
            <a:pPr algn="ctr"/>
            <a:r>
              <a:rPr lang="en-GB" sz="2800" dirty="0"/>
              <a:t>Protocol has to be modify (several microphones)</a:t>
            </a:r>
          </a:p>
        </p:txBody>
      </p:sp>
      <p:sp>
        <p:nvSpPr>
          <p:cNvPr id="13" name="TextBox 12">
            <a:extLst>
              <a:ext uri="{FF2B5EF4-FFF2-40B4-BE49-F238E27FC236}">
                <a16:creationId xmlns:a16="http://schemas.microsoft.com/office/drawing/2014/main" id="{296B3B0B-4CB7-4CEB-B8B8-450FDE206C12}"/>
              </a:ext>
            </a:extLst>
          </p:cNvPr>
          <p:cNvSpPr txBox="1"/>
          <p:nvPr/>
        </p:nvSpPr>
        <p:spPr>
          <a:xfrm>
            <a:off x="8610600" y="5016840"/>
            <a:ext cx="3155302" cy="954107"/>
          </a:xfrm>
          <a:prstGeom prst="rect">
            <a:avLst/>
          </a:prstGeom>
          <a:noFill/>
        </p:spPr>
        <p:txBody>
          <a:bodyPr wrap="square" rtlCol="0">
            <a:spAutoFit/>
          </a:bodyPr>
          <a:lstStyle/>
          <a:p>
            <a:pPr algn="ctr"/>
            <a:r>
              <a:rPr lang="en-GB" sz="2800" dirty="0"/>
              <a:t>Does not work on noisy data</a:t>
            </a:r>
          </a:p>
        </p:txBody>
      </p:sp>
      <p:cxnSp>
        <p:nvCxnSpPr>
          <p:cNvPr id="15" name="Straight Arrow Connector 14">
            <a:extLst>
              <a:ext uri="{FF2B5EF4-FFF2-40B4-BE49-F238E27FC236}">
                <a16:creationId xmlns:a16="http://schemas.microsoft.com/office/drawing/2014/main" id="{8C4326DC-9D10-41DA-90DA-EA878847AA0B}"/>
              </a:ext>
            </a:extLst>
          </p:cNvPr>
          <p:cNvCxnSpPr>
            <a:cxnSpLocks/>
          </p:cNvCxnSpPr>
          <p:nvPr/>
        </p:nvCxnSpPr>
        <p:spPr>
          <a:xfrm>
            <a:off x="7604449" y="1744824"/>
            <a:ext cx="100615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6AA3E04-F5A2-4024-BAD0-CC791F24DC33}"/>
              </a:ext>
            </a:extLst>
          </p:cNvPr>
          <p:cNvCxnSpPr>
            <a:cxnSpLocks/>
          </p:cNvCxnSpPr>
          <p:nvPr/>
        </p:nvCxnSpPr>
        <p:spPr>
          <a:xfrm>
            <a:off x="7509438" y="3429000"/>
            <a:ext cx="100615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244FE25-5894-4FC4-8A73-7DF203FA17C0}"/>
              </a:ext>
            </a:extLst>
          </p:cNvPr>
          <p:cNvCxnSpPr>
            <a:cxnSpLocks/>
          </p:cNvCxnSpPr>
          <p:nvPr/>
        </p:nvCxnSpPr>
        <p:spPr>
          <a:xfrm>
            <a:off x="7604448" y="5493893"/>
            <a:ext cx="100615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280D26F-48AD-4E36-8E08-1BBB4E65D9BC}"/>
              </a:ext>
            </a:extLst>
          </p:cNvPr>
          <p:cNvSpPr txBox="1"/>
          <p:nvPr/>
        </p:nvSpPr>
        <p:spPr>
          <a:xfrm>
            <a:off x="0" y="6237247"/>
            <a:ext cx="11168743" cy="646331"/>
          </a:xfrm>
          <a:prstGeom prst="rect">
            <a:avLst/>
          </a:prstGeom>
          <a:noFill/>
        </p:spPr>
        <p:txBody>
          <a:bodyPr wrap="square" rtlCol="0">
            <a:spAutoFit/>
          </a:bodyPr>
          <a:lstStyle/>
          <a:p>
            <a:r>
              <a:rPr lang="en-GB" dirty="0"/>
              <a:t>* weak label : here labels synthesise an information about breaks and bites events but does not characterise them precisely</a:t>
            </a:r>
          </a:p>
        </p:txBody>
      </p:sp>
    </p:spTree>
    <p:extLst>
      <p:ext uri="{BB962C8B-B14F-4D97-AF65-F5344CB8AC3E}">
        <p14:creationId xmlns:p14="http://schemas.microsoft.com/office/powerpoint/2010/main" val="2149315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A. Creation of a new data set</a:t>
            </a:r>
          </a:p>
        </p:txBody>
      </p:sp>
      <p:sp>
        <p:nvSpPr>
          <p:cNvPr id="6" name="Slide Number Placeholder 5">
            <a:extLst>
              <a:ext uri="{FF2B5EF4-FFF2-40B4-BE49-F238E27FC236}">
                <a16:creationId xmlns:a16="http://schemas.microsoft.com/office/drawing/2014/main" id="{86492F99-4134-4CD9-8C74-15B6E66FFAD7}"/>
              </a:ext>
            </a:extLst>
          </p:cNvPr>
          <p:cNvSpPr>
            <a:spLocks noGrp="1"/>
          </p:cNvSpPr>
          <p:nvPr>
            <p:ph type="sldNum" sz="quarter" idx="12"/>
          </p:nvPr>
        </p:nvSpPr>
        <p:spPr/>
        <p:txBody>
          <a:bodyPr/>
          <a:lstStyle/>
          <a:p>
            <a:fld id="{F88CFBEC-FD8C-48E6-AEC4-846090743C72}" type="slidenum">
              <a:rPr lang="fr-FR" smtClean="0"/>
              <a:t>8</a:t>
            </a:fld>
            <a:endParaRPr lang="fr-FR"/>
          </a:p>
        </p:txBody>
      </p:sp>
      <p:sp>
        <p:nvSpPr>
          <p:cNvPr id="10" name="TextBox 9">
            <a:extLst>
              <a:ext uri="{FF2B5EF4-FFF2-40B4-BE49-F238E27FC236}">
                <a16:creationId xmlns:a16="http://schemas.microsoft.com/office/drawing/2014/main" id="{1F7DE1D9-7305-4A84-A974-1DE6EEBE8756}"/>
              </a:ext>
            </a:extLst>
          </p:cNvPr>
          <p:cNvSpPr txBox="1"/>
          <p:nvPr/>
        </p:nvSpPr>
        <p:spPr>
          <a:xfrm>
            <a:off x="1161568" y="1593237"/>
            <a:ext cx="9868864" cy="1200329"/>
          </a:xfrm>
          <a:prstGeom prst="rect">
            <a:avLst/>
          </a:prstGeom>
          <a:pattFill prst="ltDnDiag">
            <a:fgClr>
              <a:srgbClr val="E1E1FF"/>
            </a:fgClr>
            <a:bgClr>
              <a:schemeClr val="bg1"/>
            </a:bgClr>
          </a:pattFill>
        </p:spPr>
        <p:txBody>
          <a:bodyPr wrap="square" rtlCol="0">
            <a:spAutoFit/>
          </a:bodyPr>
          <a:lstStyle/>
          <a:p>
            <a:pPr algn="ctr"/>
            <a:r>
              <a:rPr lang="en-GB" sz="2400" b="1" dirty="0"/>
              <a:t>PROTOCOL </a:t>
            </a:r>
          </a:p>
          <a:p>
            <a:pPr algn="ctr"/>
            <a:r>
              <a:rPr lang="en-GB" sz="2400" dirty="0"/>
              <a:t>Take a video (with a phone) of the cat while it’s eating a kibble around 30 cm far from the head</a:t>
            </a:r>
            <a:endParaRPr lang="en-GB" sz="2400" b="1" dirty="0"/>
          </a:p>
        </p:txBody>
      </p:sp>
      <p:sp>
        <p:nvSpPr>
          <p:cNvPr id="12" name="Cross 11">
            <a:extLst>
              <a:ext uri="{FF2B5EF4-FFF2-40B4-BE49-F238E27FC236}">
                <a16:creationId xmlns:a16="http://schemas.microsoft.com/office/drawing/2014/main" id="{BA54793C-4577-49BD-A333-6E54EB741B8B}"/>
              </a:ext>
            </a:extLst>
          </p:cNvPr>
          <p:cNvSpPr/>
          <p:nvPr/>
        </p:nvSpPr>
        <p:spPr>
          <a:xfrm>
            <a:off x="2939970" y="4097120"/>
            <a:ext cx="520860" cy="491925"/>
          </a:xfrm>
          <a:prstGeom prst="plus">
            <a:avLst>
              <a:gd name="adj" fmla="val 38132"/>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BAFDEA7C-6197-4255-930A-62F2B2571C86}"/>
              </a:ext>
            </a:extLst>
          </p:cNvPr>
          <p:cNvSpPr txBox="1"/>
          <p:nvPr/>
        </p:nvSpPr>
        <p:spPr>
          <a:xfrm>
            <a:off x="2096948" y="4696537"/>
            <a:ext cx="3703898" cy="1200329"/>
          </a:xfrm>
          <a:prstGeom prst="rect">
            <a:avLst/>
          </a:prstGeom>
          <a:noFill/>
        </p:spPr>
        <p:txBody>
          <a:bodyPr wrap="square" rtlCol="0">
            <a:spAutoFit/>
          </a:bodyPr>
          <a:lstStyle/>
          <a:p>
            <a:pPr marL="285750" indent="-285750">
              <a:buFont typeface="Arial" panose="020B0604020202020204" pitchFamily="34" charset="0"/>
              <a:buChar char="•"/>
            </a:pPr>
            <a:r>
              <a:rPr lang="en-GB" sz="2400" dirty="0"/>
              <a:t>Less Noise</a:t>
            </a:r>
          </a:p>
          <a:p>
            <a:pPr marL="285750" indent="-285750">
              <a:buFont typeface="Arial" panose="020B0604020202020204" pitchFamily="34" charset="0"/>
              <a:buChar char="•"/>
            </a:pPr>
            <a:r>
              <a:rPr lang="en-GB" sz="2400" dirty="0"/>
              <a:t>Video and audio</a:t>
            </a:r>
          </a:p>
          <a:p>
            <a:pPr marL="285750" indent="-285750">
              <a:buFont typeface="Arial" panose="020B0604020202020204" pitchFamily="34" charset="0"/>
              <a:buChar char="•"/>
            </a:pPr>
            <a:endParaRPr lang="en-GB" sz="2400" dirty="0"/>
          </a:p>
        </p:txBody>
      </p:sp>
      <p:sp>
        <p:nvSpPr>
          <p:cNvPr id="14" name="TextBox 13">
            <a:extLst>
              <a:ext uri="{FF2B5EF4-FFF2-40B4-BE49-F238E27FC236}">
                <a16:creationId xmlns:a16="http://schemas.microsoft.com/office/drawing/2014/main" id="{656C5E33-88EB-40DD-A7A3-9CC93D23F0C7}"/>
              </a:ext>
            </a:extLst>
          </p:cNvPr>
          <p:cNvSpPr txBox="1"/>
          <p:nvPr/>
        </p:nvSpPr>
        <p:spPr>
          <a:xfrm>
            <a:off x="6505937" y="4660332"/>
            <a:ext cx="4847863" cy="1569660"/>
          </a:xfrm>
          <a:prstGeom prst="rect">
            <a:avLst/>
          </a:prstGeom>
          <a:noFill/>
        </p:spPr>
        <p:txBody>
          <a:bodyPr wrap="square" rtlCol="0">
            <a:spAutoFit/>
          </a:bodyPr>
          <a:lstStyle/>
          <a:p>
            <a:pPr marL="285750" indent="-285750">
              <a:buFont typeface="Arial" panose="020B0604020202020204" pitchFamily="34" charset="0"/>
              <a:buChar char="•"/>
            </a:pPr>
            <a:r>
              <a:rPr lang="en-GB" sz="2400" dirty="0"/>
              <a:t>Non-standard duration</a:t>
            </a:r>
          </a:p>
          <a:p>
            <a:pPr marL="285750" indent="-285750">
              <a:buFont typeface="Arial" panose="020B0604020202020204" pitchFamily="34" charset="0"/>
              <a:buChar char="•"/>
            </a:pPr>
            <a:r>
              <a:rPr lang="fr-FR" sz="2400" dirty="0" err="1"/>
              <a:t>Varying</a:t>
            </a:r>
            <a:r>
              <a:rPr lang="fr-FR" sz="2400" dirty="0"/>
              <a:t> collection conditions (distance, </a:t>
            </a:r>
            <a:r>
              <a:rPr lang="fr-FR" sz="2400" dirty="0" err="1"/>
              <a:t>way</a:t>
            </a:r>
            <a:r>
              <a:rPr lang="fr-FR" sz="2400" dirty="0"/>
              <a:t> of </a:t>
            </a:r>
            <a:r>
              <a:rPr lang="fr-FR" sz="2400" dirty="0" err="1"/>
              <a:t>filming</a:t>
            </a:r>
            <a:r>
              <a:rPr lang="fr-FR" sz="2400" dirty="0"/>
              <a:t>, </a:t>
            </a:r>
            <a:r>
              <a:rPr lang="fr-FR" sz="2400" dirty="0" err="1"/>
              <a:t>recording</a:t>
            </a:r>
            <a:r>
              <a:rPr lang="fr-FR" sz="2400" dirty="0"/>
              <a:t> </a:t>
            </a:r>
            <a:r>
              <a:rPr lang="fr-FR" sz="2400" dirty="0" err="1"/>
              <a:t>gear</a:t>
            </a:r>
            <a:r>
              <a:rPr lang="fr-FR" sz="2400" dirty="0"/>
              <a:t>, </a:t>
            </a:r>
            <a:r>
              <a:rPr lang="fr-FR" sz="2400" dirty="0" err="1"/>
              <a:t>environment</a:t>
            </a:r>
            <a:r>
              <a:rPr lang="fr-FR" sz="2400" dirty="0"/>
              <a:t>, etc.)</a:t>
            </a:r>
            <a:endParaRPr lang="en-GB" sz="2400" dirty="0"/>
          </a:p>
        </p:txBody>
      </p:sp>
      <p:sp>
        <p:nvSpPr>
          <p:cNvPr id="15" name="Minus Sign 14">
            <a:extLst>
              <a:ext uri="{FF2B5EF4-FFF2-40B4-BE49-F238E27FC236}">
                <a16:creationId xmlns:a16="http://schemas.microsoft.com/office/drawing/2014/main" id="{8B8F4EEC-E4CB-47DC-8707-8FECE127644F}"/>
              </a:ext>
            </a:extLst>
          </p:cNvPr>
          <p:cNvSpPr/>
          <p:nvPr/>
        </p:nvSpPr>
        <p:spPr>
          <a:xfrm>
            <a:off x="7916119" y="4098841"/>
            <a:ext cx="775504" cy="593321"/>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5FEC3F86-421A-4574-A30D-F00BA0E0A5E9}"/>
              </a:ext>
            </a:extLst>
          </p:cNvPr>
          <p:cNvSpPr txBox="1"/>
          <p:nvPr/>
        </p:nvSpPr>
        <p:spPr>
          <a:xfrm>
            <a:off x="1237108" y="3139136"/>
            <a:ext cx="2711789" cy="523220"/>
          </a:xfrm>
          <a:prstGeom prst="rect">
            <a:avLst/>
          </a:prstGeom>
          <a:noFill/>
        </p:spPr>
        <p:txBody>
          <a:bodyPr wrap="square" rtlCol="0">
            <a:spAutoFit/>
          </a:bodyPr>
          <a:lstStyle/>
          <a:p>
            <a:pPr algn="ctr"/>
            <a:r>
              <a:rPr lang="en-GB" sz="2800" dirty="0"/>
              <a:t>7 cats</a:t>
            </a:r>
          </a:p>
        </p:txBody>
      </p:sp>
      <p:sp>
        <p:nvSpPr>
          <p:cNvPr id="17" name="TextBox 16">
            <a:extLst>
              <a:ext uri="{FF2B5EF4-FFF2-40B4-BE49-F238E27FC236}">
                <a16:creationId xmlns:a16="http://schemas.microsoft.com/office/drawing/2014/main" id="{B0B97B1B-75F7-494C-83D5-66820115CA89}"/>
              </a:ext>
            </a:extLst>
          </p:cNvPr>
          <p:cNvSpPr txBox="1"/>
          <p:nvPr/>
        </p:nvSpPr>
        <p:spPr>
          <a:xfrm>
            <a:off x="4740105" y="3139136"/>
            <a:ext cx="2711789" cy="523220"/>
          </a:xfrm>
          <a:prstGeom prst="rect">
            <a:avLst/>
          </a:prstGeom>
          <a:noFill/>
        </p:spPr>
        <p:txBody>
          <a:bodyPr wrap="square" rtlCol="0">
            <a:spAutoFit/>
          </a:bodyPr>
          <a:lstStyle/>
          <a:p>
            <a:pPr algn="ctr"/>
            <a:r>
              <a:rPr lang="en-GB" sz="2800" dirty="0"/>
              <a:t>3 types of kibbles</a:t>
            </a:r>
          </a:p>
        </p:txBody>
      </p:sp>
      <p:sp>
        <p:nvSpPr>
          <p:cNvPr id="18" name="TextBox 17">
            <a:extLst>
              <a:ext uri="{FF2B5EF4-FFF2-40B4-BE49-F238E27FC236}">
                <a16:creationId xmlns:a16="http://schemas.microsoft.com/office/drawing/2014/main" id="{0952BFED-679A-47F0-BE9F-441EC44B9E2D}"/>
              </a:ext>
            </a:extLst>
          </p:cNvPr>
          <p:cNvSpPr txBox="1"/>
          <p:nvPr/>
        </p:nvSpPr>
        <p:spPr>
          <a:xfrm>
            <a:off x="8318643" y="3139136"/>
            <a:ext cx="2711789" cy="523220"/>
          </a:xfrm>
          <a:prstGeom prst="rect">
            <a:avLst/>
          </a:prstGeom>
          <a:noFill/>
        </p:spPr>
        <p:txBody>
          <a:bodyPr wrap="square" rtlCol="0">
            <a:spAutoFit/>
          </a:bodyPr>
          <a:lstStyle/>
          <a:p>
            <a:pPr algn="ctr"/>
            <a:r>
              <a:rPr lang="en-GB" sz="2800" dirty="0"/>
              <a:t>79 recordings</a:t>
            </a:r>
          </a:p>
        </p:txBody>
      </p:sp>
    </p:spTree>
    <p:extLst>
      <p:ext uri="{BB962C8B-B14F-4D97-AF65-F5344CB8AC3E}">
        <p14:creationId xmlns:p14="http://schemas.microsoft.com/office/powerpoint/2010/main" val="3084680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880291"/>
          </a:xfrm>
        </p:spPr>
        <p:txBody>
          <a:bodyPr anchor="t"/>
          <a:lstStyle/>
          <a:p>
            <a:r>
              <a:rPr lang="en-GB" dirty="0">
                <a:solidFill>
                  <a:srgbClr val="0000A1"/>
                </a:solidFill>
                <a:latin typeface="Abadi" panose="020B0604020104020204" pitchFamily="34" charset="0"/>
              </a:rPr>
              <a:t>II. A. Creation of a new data set</a:t>
            </a:r>
          </a:p>
        </p:txBody>
      </p:sp>
      <p:sp>
        <p:nvSpPr>
          <p:cNvPr id="6" name="Slide Number Placeholder 5">
            <a:extLst>
              <a:ext uri="{FF2B5EF4-FFF2-40B4-BE49-F238E27FC236}">
                <a16:creationId xmlns:a16="http://schemas.microsoft.com/office/drawing/2014/main" id="{86492F99-4134-4CD9-8C74-15B6E66FFAD7}"/>
              </a:ext>
            </a:extLst>
          </p:cNvPr>
          <p:cNvSpPr>
            <a:spLocks noGrp="1"/>
          </p:cNvSpPr>
          <p:nvPr>
            <p:ph type="sldNum" sz="quarter" idx="12"/>
          </p:nvPr>
        </p:nvSpPr>
        <p:spPr/>
        <p:txBody>
          <a:bodyPr/>
          <a:lstStyle/>
          <a:p>
            <a:fld id="{F88CFBEC-FD8C-48E6-AEC4-846090743C72}" type="slidenum">
              <a:rPr lang="fr-FR" smtClean="0"/>
              <a:t>9</a:t>
            </a:fld>
            <a:endParaRPr lang="fr-FR"/>
          </a:p>
        </p:txBody>
      </p:sp>
      <p:sp>
        <p:nvSpPr>
          <p:cNvPr id="3" name="TextBox 2">
            <a:extLst>
              <a:ext uri="{FF2B5EF4-FFF2-40B4-BE49-F238E27FC236}">
                <a16:creationId xmlns:a16="http://schemas.microsoft.com/office/drawing/2014/main" id="{195D29CE-C228-4342-8C3F-0FCB658E71FA}"/>
              </a:ext>
            </a:extLst>
          </p:cNvPr>
          <p:cNvSpPr txBox="1"/>
          <p:nvPr/>
        </p:nvSpPr>
        <p:spPr>
          <a:xfrm>
            <a:off x="7374277" y="850541"/>
            <a:ext cx="3979523" cy="646331"/>
          </a:xfrm>
          <a:prstGeom prst="rect">
            <a:avLst/>
          </a:prstGeom>
          <a:noFill/>
        </p:spPr>
        <p:txBody>
          <a:bodyPr wrap="square" rtlCol="0" anchor="ctr">
            <a:spAutoFit/>
          </a:bodyPr>
          <a:lstStyle/>
          <a:p>
            <a:pPr algn="ctr"/>
            <a:r>
              <a:rPr lang="en-GB" sz="3600" dirty="0">
                <a:solidFill>
                  <a:srgbClr val="FF0000"/>
                </a:solidFill>
              </a:rPr>
              <a:t>2 breaks observed</a:t>
            </a:r>
          </a:p>
        </p:txBody>
      </p:sp>
      <p:grpSp>
        <p:nvGrpSpPr>
          <p:cNvPr id="32" name="Group 31">
            <a:extLst>
              <a:ext uri="{FF2B5EF4-FFF2-40B4-BE49-F238E27FC236}">
                <a16:creationId xmlns:a16="http://schemas.microsoft.com/office/drawing/2014/main" id="{D09DFA9A-3374-4525-9DD2-C4CC5E50AB30}"/>
              </a:ext>
            </a:extLst>
          </p:cNvPr>
          <p:cNvGrpSpPr/>
          <p:nvPr/>
        </p:nvGrpSpPr>
        <p:grpSpPr>
          <a:xfrm>
            <a:off x="377568" y="3678401"/>
            <a:ext cx="4857750" cy="2857500"/>
            <a:chOff x="377568" y="3863975"/>
            <a:chExt cx="4857750" cy="2857500"/>
          </a:xfrm>
        </p:grpSpPr>
        <p:pic>
          <p:nvPicPr>
            <p:cNvPr id="1039" name="Picture 15">
              <a:extLst>
                <a:ext uri="{FF2B5EF4-FFF2-40B4-BE49-F238E27FC236}">
                  <a16:creationId xmlns:a16="http://schemas.microsoft.com/office/drawing/2014/main" id="{25B47756-A792-4765-B5B3-6B112B3AFD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568" y="3863975"/>
              <a:ext cx="4857750" cy="2857500"/>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800C0C91-60B9-43D5-908A-C6979C0B567C}"/>
                </a:ext>
              </a:extLst>
            </p:cNvPr>
            <p:cNvGrpSpPr/>
            <p:nvPr/>
          </p:nvGrpSpPr>
          <p:grpSpPr>
            <a:xfrm>
              <a:off x="2937121" y="3945961"/>
              <a:ext cx="1407559" cy="1346764"/>
              <a:chOff x="2937121" y="3945961"/>
              <a:chExt cx="1407559" cy="1346764"/>
            </a:xfrm>
          </p:grpSpPr>
          <p:sp>
            <p:nvSpPr>
              <p:cNvPr id="4" name="TextBox 3">
                <a:extLst>
                  <a:ext uri="{FF2B5EF4-FFF2-40B4-BE49-F238E27FC236}">
                    <a16:creationId xmlns:a16="http://schemas.microsoft.com/office/drawing/2014/main" id="{FE6DFB4F-2199-4EB6-A23A-5F4CBEAEF03C}"/>
                  </a:ext>
                </a:extLst>
              </p:cNvPr>
              <p:cNvSpPr txBox="1"/>
              <p:nvPr/>
            </p:nvSpPr>
            <p:spPr>
              <a:xfrm>
                <a:off x="2937121" y="3945961"/>
                <a:ext cx="1407559" cy="369332"/>
              </a:xfrm>
              <a:prstGeom prst="rect">
                <a:avLst/>
              </a:prstGeom>
              <a:noFill/>
            </p:spPr>
            <p:txBody>
              <a:bodyPr wrap="square" rtlCol="0">
                <a:spAutoFit/>
              </a:bodyPr>
              <a:lstStyle/>
              <a:p>
                <a:pPr algn="ctr"/>
                <a:r>
                  <a:rPr lang="en-GB" dirty="0">
                    <a:solidFill>
                      <a:srgbClr val="FF0000"/>
                    </a:solidFill>
                  </a:rPr>
                  <a:t>breaks</a:t>
                </a:r>
              </a:p>
            </p:txBody>
          </p:sp>
          <p:cxnSp>
            <p:nvCxnSpPr>
              <p:cNvPr id="7" name="Straight Arrow Connector 6">
                <a:extLst>
                  <a:ext uri="{FF2B5EF4-FFF2-40B4-BE49-F238E27FC236}">
                    <a16:creationId xmlns:a16="http://schemas.microsoft.com/office/drawing/2014/main" id="{5EE3060D-31BF-45F7-B64A-5AAB2F49B1DF}"/>
                  </a:ext>
                </a:extLst>
              </p:cNvPr>
              <p:cNvCxnSpPr>
                <a:cxnSpLocks/>
              </p:cNvCxnSpPr>
              <p:nvPr/>
            </p:nvCxnSpPr>
            <p:spPr>
              <a:xfrm flipH="1">
                <a:off x="3390471" y="4335495"/>
                <a:ext cx="245293" cy="9572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6D78163-9B1A-4F66-8069-6A5D13E8187A}"/>
                  </a:ext>
                </a:extLst>
              </p:cNvPr>
              <p:cNvCxnSpPr>
                <a:cxnSpLocks/>
              </p:cNvCxnSpPr>
              <p:nvPr/>
            </p:nvCxnSpPr>
            <p:spPr>
              <a:xfrm flipH="1">
                <a:off x="3073336" y="4335495"/>
                <a:ext cx="548804" cy="5873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0" name="TextBox 19">
            <a:extLst>
              <a:ext uri="{FF2B5EF4-FFF2-40B4-BE49-F238E27FC236}">
                <a16:creationId xmlns:a16="http://schemas.microsoft.com/office/drawing/2014/main" id="{9AF6F592-187A-4EA2-84DA-3C3761A876F4}"/>
              </a:ext>
            </a:extLst>
          </p:cNvPr>
          <p:cNvSpPr txBox="1"/>
          <p:nvPr/>
        </p:nvSpPr>
        <p:spPr>
          <a:xfrm>
            <a:off x="8321386" y="5625225"/>
            <a:ext cx="2083727" cy="646331"/>
          </a:xfrm>
          <a:prstGeom prst="rect">
            <a:avLst/>
          </a:prstGeom>
          <a:noFill/>
        </p:spPr>
        <p:txBody>
          <a:bodyPr wrap="square" rtlCol="0">
            <a:spAutoFit/>
          </a:bodyPr>
          <a:lstStyle/>
          <a:p>
            <a:pPr algn="ctr"/>
            <a:r>
              <a:rPr lang="fr-FR" sz="1800" b="1" dirty="0">
                <a:solidFill>
                  <a:srgbClr val="000000"/>
                </a:solidFill>
                <a:effectLst/>
                <a:latin typeface="Calibri" panose="020F0502020204030204" pitchFamily="34" charset="0"/>
              </a:rPr>
              <a:t>MARS DATA</a:t>
            </a:r>
            <a:endParaRPr lang="fr-FR" b="1" dirty="0"/>
          </a:p>
          <a:p>
            <a:endParaRPr lang="en-GB" b="1" dirty="0"/>
          </a:p>
        </p:txBody>
      </p:sp>
      <p:grpSp>
        <p:nvGrpSpPr>
          <p:cNvPr id="22" name="Group 21">
            <a:extLst>
              <a:ext uri="{FF2B5EF4-FFF2-40B4-BE49-F238E27FC236}">
                <a16:creationId xmlns:a16="http://schemas.microsoft.com/office/drawing/2014/main" id="{8CBF81F4-2863-4074-9666-594D3629B827}"/>
              </a:ext>
            </a:extLst>
          </p:cNvPr>
          <p:cNvGrpSpPr/>
          <p:nvPr/>
        </p:nvGrpSpPr>
        <p:grpSpPr>
          <a:xfrm>
            <a:off x="6369978" y="2189194"/>
            <a:ext cx="5444454" cy="3286932"/>
            <a:chOff x="6443225" y="2759784"/>
            <a:chExt cx="5312660" cy="3126127"/>
          </a:xfrm>
        </p:grpSpPr>
        <p:pic>
          <p:nvPicPr>
            <p:cNvPr id="1033" name="Picture 9">
              <a:extLst>
                <a:ext uri="{FF2B5EF4-FFF2-40B4-BE49-F238E27FC236}">
                  <a16:creationId xmlns:a16="http://schemas.microsoft.com/office/drawing/2014/main" id="{578B7FB2-EB7A-4657-BB5C-EF25AB4159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3225" y="2759784"/>
              <a:ext cx="5312660" cy="312612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C7D94E7-FA40-443E-907B-2C11BF4CDCC8}"/>
                </a:ext>
              </a:extLst>
            </p:cNvPr>
            <p:cNvSpPr txBox="1"/>
            <p:nvPr/>
          </p:nvSpPr>
          <p:spPr>
            <a:xfrm>
              <a:off x="6836595" y="2901589"/>
              <a:ext cx="2527443" cy="646331"/>
            </a:xfrm>
            <a:prstGeom prst="rect">
              <a:avLst/>
            </a:prstGeom>
            <a:noFill/>
          </p:spPr>
          <p:txBody>
            <a:bodyPr wrap="square" rtlCol="0">
              <a:spAutoFit/>
            </a:bodyPr>
            <a:lstStyle/>
            <a:p>
              <a:r>
                <a:rPr lang="en-US" sz="1800" dirty="0">
                  <a:solidFill>
                    <a:srgbClr val="000000"/>
                  </a:solidFill>
                  <a:effectLst/>
                  <a:latin typeface="Calibri" panose="020F0502020204030204" pitchFamily="34" charset="0"/>
                </a:rPr>
                <a:t>Cat1, session 9, kibble C</a:t>
              </a:r>
              <a:endParaRPr lang="en-US" dirty="0"/>
            </a:p>
            <a:p>
              <a:endParaRPr lang="en-GB" dirty="0"/>
            </a:p>
          </p:txBody>
        </p:sp>
      </p:grpSp>
      <p:sp>
        <p:nvSpPr>
          <p:cNvPr id="23" name="TextBox 22">
            <a:extLst>
              <a:ext uri="{FF2B5EF4-FFF2-40B4-BE49-F238E27FC236}">
                <a16:creationId xmlns:a16="http://schemas.microsoft.com/office/drawing/2014/main" id="{9236D0AC-06A1-4CEC-9FEF-8EF289974788}"/>
              </a:ext>
            </a:extLst>
          </p:cNvPr>
          <p:cNvSpPr txBox="1"/>
          <p:nvPr/>
        </p:nvSpPr>
        <p:spPr>
          <a:xfrm>
            <a:off x="1507508" y="6504731"/>
            <a:ext cx="2265068" cy="369332"/>
          </a:xfrm>
          <a:prstGeom prst="rect">
            <a:avLst/>
          </a:prstGeom>
          <a:noFill/>
        </p:spPr>
        <p:txBody>
          <a:bodyPr wrap="square" rtlCol="0">
            <a:spAutoFit/>
          </a:bodyPr>
          <a:lstStyle/>
          <a:p>
            <a:pPr algn="ctr"/>
            <a:r>
              <a:rPr lang="en-GB" b="1" dirty="0"/>
              <a:t>NEW DATA</a:t>
            </a:r>
          </a:p>
        </p:txBody>
      </p:sp>
      <p:grpSp>
        <p:nvGrpSpPr>
          <p:cNvPr id="30" name="Group 29">
            <a:extLst>
              <a:ext uri="{FF2B5EF4-FFF2-40B4-BE49-F238E27FC236}">
                <a16:creationId xmlns:a16="http://schemas.microsoft.com/office/drawing/2014/main" id="{51EB0516-5911-4CB4-BDB6-9D9F9A2C201B}"/>
              </a:ext>
            </a:extLst>
          </p:cNvPr>
          <p:cNvGrpSpPr/>
          <p:nvPr/>
        </p:nvGrpSpPr>
        <p:grpSpPr>
          <a:xfrm>
            <a:off x="377568" y="653666"/>
            <a:ext cx="4857750" cy="2857500"/>
            <a:chOff x="377568" y="653666"/>
            <a:chExt cx="4857750" cy="2857500"/>
          </a:xfrm>
        </p:grpSpPr>
        <p:pic>
          <p:nvPicPr>
            <p:cNvPr id="1041" name="Picture 17">
              <a:extLst>
                <a:ext uri="{FF2B5EF4-FFF2-40B4-BE49-F238E27FC236}">
                  <a16:creationId xmlns:a16="http://schemas.microsoft.com/office/drawing/2014/main" id="{C5852CED-BEAF-416A-8632-EFE4970438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568" y="653666"/>
              <a:ext cx="4857750" cy="28575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DEED8A1E-C9C8-4459-BBE0-403651298B5A}"/>
                </a:ext>
              </a:extLst>
            </p:cNvPr>
            <p:cNvGrpSpPr/>
            <p:nvPr/>
          </p:nvGrpSpPr>
          <p:grpSpPr>
            <a:xfrm>
              <a:off x="3325823" y="820901"/>
              <a:ext cx="1407559" cy="1326426"/>
              <a:chOff x="3325823" y="820901"/>
              <a:chExt cx="1407559" cy="1326426"/>
            </a:xfrm>
          </p:grpSpPr>
          <p:sp>
            <p:nvSpPr>
              <p:cNvPr id="35" name="TextBox 34">
                <a:extLst>
                  <a:ext uri="{FF2B5EF4-FFF2-40B4-BE49-F238E27FC236}">
                    <a16:creationId xmlns:a16="http://schemas.microsoft.com/office/drawing/2014/main" id="{7F12AFB3-2345-4C1B-A8C4-248A5FC1AC62}"/>
                  </a:ext>
                </a:extLst>
              </p:cNvPr>
              <p:cNvSpPr txBox="1"/>
              <p:nvPr/>
            </p:nvSpPr>
            <p:spPr>
              <a:xfrm>
                <a:off x="3325823" y="820901"/>
                <a:ext cx="1407559" cy="369332"/>
              </a:xfrm>
              <a:prstGeom prst="rect">
                <a:avLst/>
              </a:prstGeom>
              <a:noFill/>
            </p:spPr>
            <p:txBody>
              <a:bodyPr wrap="square" rtlCol="0">
                <a:spAutoFit/>
              </a:bodyPr>
              <a:lstStyle/>
              <a:p>
                <a:pPr algn="ctr"/>
                <a:r>
                  <a:rPr lang="en-GB" dirty="0">
                    <a:solidFill>
                      <a:srgbClr val="FF0000"/>
                    </a:solidFill>
                  </a:rPr>
                  <a:t>breaks</a:t>
                </a:r>
              </a:p>
            </p:txBody>
          </p:sp>
          <p:cxnSp>
            <p:nvCxnSpPr>
              <p:cNvPr id="36" name="Straight Arrow Connector 35">
                <a:extLst>
                  <a:ext uri="{FF2B5EF4-FFF2-40B4-BE49-F238E27FC236}">
                    <a16:creationId xmlns:a16="http://schemas.microsoft.com/office/drawing/2014/main" id="{43DD76B0-6EB5-45BF-AA80-DB74EA596219}"/>
                  </a:ext>
                </a:extLst>
              </p:cNvPr>
              <p:cNvCxnSpPr>
                <a:cxnSpLocks/>
              </p:cNvCxnSpPr>
              <p:nvPr/>
            </p:nvCxnSpPr>
            <p:spPr>
              <a:xfrm flipH="1">
                <a:off x="3719245" y="1210435"/>
                <a:ext cx="305222" cy="93689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0A01FBA-5395-4382-AE67-5DED28ACEE92}"/>
                  </a:ext>
                </a:extLst>
              </p:cNvPr>
              <p:cNvCxnSpPr>
                <a:cxnSpLocks/>
              </p:cNvCxnSpPr>
              <p:nvPr/>
            </p:nvCxnSpPr>
            <p:spPr>
              <a:xfrm flipH="1">
                <a:off x="3534310" y="1210435"/>
                <a:ext cx="476532" cy="8549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3" name="TextBox 32">
            <a:extLst>
              <a:ext uri="{FF2B5EF4-FFF2-40B4-BE49-F238E27FC236}">
                <a16:creationId xmlns:a16="http://schemas.microsoft.com/office/drawing/2014/main" id="{D22AA496-2399-4345-97DB-33D6F22EF3D5}"/>
              </a:ext>
            </a:extLst>
          </p:cNvPr>
          <p:cNvSpPr txBox="1"/>
          <p:nvPr/>
        </p:nvSpPr>
        <p:spPr>
          <a:xfrm>
            <a:off x="606171" y="887626"/>
            <a:ext cx="2558264" cy="646331"/>
          </a:xfrm>
          <a:prstGeom prst="rect">
            <a:avLst/>
          </a:prstGeom>
          <a:noFill/>
        </p:spPr>
        <p:txBody>
          <a:bodyPr wrap="square" rtlCol="0">
            <a:spAutoFit/>
          </a:bodyPr>
          <a:lstStyle/>
          <a:p>
            <a:r>
              <a:rPr lang="en-US" sz="1800" dirty="0">
                <a:solidFill>
                  <a:srgbClr val="000000"/>
                </a:solidFill>
                <a:effectLst/>
                <a:latin typeface="Calibri" panose="020F0502020204030204" pitchFamily="34" charset="0"/>
              </a:rPr>
              <a:t>Cathy, session 3, kibble A’</a:t>
            </a:r>
            <a:endParaRPr lang="en-US" dirty="0"/>
          </a:p>
          <a:p>
            <a:endParaRPr lang="en-GB" dirty="0"/>
          </a:p>
        </p:txBody>
      </p:sp>
      <p:sp>
        <p:nvSpPr>
          <p:cNvPr id="34" name="TextBox 33">
            <a:extLst>
              <a:ext uri="{FF2B5EF4-FFF2-40B4-BE49-F238E27FC236}">
                <a16:creationId xmlns:a16="http://schemas.microsoft.com/office/drawing/2014/main" id="{D7EC85A9-0DFB-4E5F-A3F2-2585E56FEC37}"/>
              </a:ext>
            </a:extLst>
          </p:cNvPr>
          <p:cNvSpPr txBox="1"/>
          <p:nvPr/>
        </p:nvSpPr>
        <p:spPr>
          <a:xfrm>
            <a:off x="563438" y="3642094"/>
            <a:ext cx="2784300" cy="646331"/>
          </a:xfrm>
          <a:prstGeom prst="rect">
            <a:avLst/>
          </a:prstGeom>
          <a:noFill/>
        </p:spPr>
        <p:txBody>
          <a:bodyPr wrap="square" rtlCol="0">
            <a:spAutoFit/>
          </a:bodyPr>
          <a:lstStyle/>
          <a:p>
            <a:r>
              <a:rPr lang="en-US" sz="1800" dirty="0">
                <a:solidFill>
                  <a:srgbClr val="000000"/>
                </a:solidFill>
                <a:effectLst/>
                <a:latin typeface="Calibri" panose="020F0502020204030204" pitchFamily="34" charset="0"/>
              </a:rPr>
              <a:t>Moon, session 3, kibble A’</a:t>
            </a:r>
            <a:endParaRPr lang="en-US" dirty="0"/>
          </a:p>
          <a:p>
            <a:endParaRPr lang="en-GB" dirty="0"/>
          </a:p>
        </p:txBody>
      </p:sp>
    </p:spTree>
    <p:extLst>
      <p:ext uri="{BB962C8B-B14F-4D97-AF65-F5344CB8AC3E}">
        <p14:creationId xmlns:p14="http://schemas.microsoft.com/office/powerpoint/2010/main" val="270422890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1801</TotalTime>
  <Words>2151</Words>
  <Application>Microsoft Office PowerPoint</Application>
  <PresentationFormat>Widescreen</PresentationFormat>
  <Paragraphs>399</Paragraphs>
  <Slides>30</Slides>
  <Notes>30</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Abadi</vt:lpstr>
      <vt:lpstr>Aharoni</vt:lpstr>
      <vt:lpstr>Arial</vt:lpstr>
      <vt:lpstr>Calibri</vt:lpstr>
      <vt:lpstr>Calibri Light</vt:lpstr>
      <vt:lpstr>Thème Office</vt:lpstr>
      <vt:lpstr>Cats acoustic data Project</vt:lpstr>
      <vt:lpstr>Context</vt:lpstr>
      <vt:lpstr>PowerPoint Presentation</vt:lpstr>
      <vt:lpstr>PowerPoint Presentation</vt:lpstr>
      <vt:lpstr>PowerPoint Presentation</vt:lpstr>
      <vt:lpstr>I. B. Visualisation</vt:lpstr>
      <vt:lpstr>I. C. Processing</vt:lpstr>
      <vt:lpstr>II. Counting events  A. Creation of a new data set</vt:lpstr>
      <vt:lpstr>II. A. Creation of a new data set</vt:lpstr>
      <vt:lpstr>II. B. Amplitude - Method</vt:lpstr>
      <vt:lpstr>II. B. Amplitude - Results</vt:lpstr>
      <vt:lpstr>II. C. Machine Learning</vt:lpstr>
      <vt:lpstr>II. C. Machine Learning</vt:lpstr>
      <vt:lpstr>II. C. Machine Learning</vt:lpstr>
      <vt:lpstr>II. C. Machine Learning</vt:lpstr>
      <vt:lpstr>II. C. Machine Learning – Model application</vt:lpstr>
      <vt:lpstr>II. C. Machine Learning – Model application</vt:lpstr>
      <vt:lpstr>II. C. Machine Learning – Model application</vt:lpstr>
      <vt:lpstr>Improvements &amp; Leads</vt:lpstr>
      <vt:lpstr>Conclusion</vt:lpstr>
      <vt:lpstr>THANK YOU</vt:lpstr>
      <vt:lpstr>PowerPoint Presentation</vt:lpstr>
      <vt:lpstr>I. Data Quality – Processing  B. ICA</vt:lpstr>
      <vt:lpstr>I. Data Quality   C. Functional data analysis</vt:lpstr>
      <vt:lpstr>II. Counting events  B. Labelling</vt:lpstr>
      <vt:lpstr>II. Counting events   C. Break detection methodology</vt:lpstr>
      <vt:lpstr>II. Counting events   C. Break detection methodology – manual method</vt:lpstr>
      <vt:lpstr>II. Counting events   C. Break detection methodology - application of the random forest model</vt:lpstr>
      <vt:lpstr>II. Counting events   C. Break detection methodology - application of the random forest model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Cats acoustic data Project</dc:title>
  <dc:creator>Audrey Bony</dc:creator>
  <cp:lastModifiedBy>Audrey Bony</cp:lastModifiedBy>
  <cp:revision>136</cp:revision>
  <dcterms:created xsi:type="dcterms:W3CDTF">2021-01-27T09:49:50Z</dcterms:created>
  <dcterms:modified xsi:type="dcterms:W3CDTF">2021-02-03T13:02:44Z</dcterms:modified>
</cp:coreProperties>
</file>